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540" r:id="rId2"/>
    <p:sldId id="541" r:id="rId3"/>
    <p:sldId id="542" r:id="rId4"/>
    <p:sldId id="543" r:id="rId5"/>
    <p:sldId id="564" r:id="rId6"/>
    <p:sldId id="544" r:id="rId7"/>
    <p:sldId id="567" r:id="rId8"/>
    <p:sldId id="549" r:id="rId9"/>
    <p:sldId id="566" r:id="rId10"/>
    <p:sldId id="592" r:id="rId11"/>
    <p:sldId id="568" r:id="rId12"/>
    <p:sldId id="569" r:id="rId13"/>
    <p:sldId id="570" r:id="rId14"/>
    <p:sldId id="571" r:id="rId15"/>
    <p:sldId id="575" r:id="rId16"/>
    <p:sldId id="576" r:id="rId17"/>
    <p:sldId id="572" r:id="rId18"/>
    <p:sldId id="573" r:id="rId19"/>
    <p:sldId id="599" r:id="rId20"/>
    <p:sldId id="579" r:id="rId21"/>
    <p:sldId id="582" r:id="rId22"/>
    <p:sldId id="581" r:id="rId23"/>
    <p:sldId id="583" r:id="rId24"/>
    <p:sldId id="584" r:id="rId25"/>
    <p:sldId id="601" r:id="rId26"/>
    <p:sldId id="595" r:id="rId27"/>
    <p:sldId id="596" r:id="rId28"/>
    <p:sldId id="600" r:id="rId29"/>
    <p:sldId id="586" r:id="rId30"/>
    <p:sldId id="588" r:id="rId31"/>
    <p:sldId id="589" r:id="rId32"/>
    <p:sldId id="556" r:id="rId33"/>
    <p:sldId id="590" r:id="rId34"/>
    <p:sldId id="591" r:id="rId35"/>
    <p:sldId id="551" r:id="rId36"/>
    <p:sldId id="563" r:id="rId37"/>
  </p:sldIdLst>
  <p:sldSz cx="9144000" cy="5143500" type="screen16x9"/>
  <p:notesSz cx="6858000" cy="9144000"/>
  <p:custDataLst>
    <p:tags r:id="rId3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777"/>
    <a:srgbClr val="424343"/>
    <a:srgbClr val="262626"/>
    <a:srgbClr val="034E85"/>
    <a:srgbClr val="0E7EB5"/>
    <a:srgbClr val="ADB5BF"/>
    <a:srgbClr val="324565"/>
    <a:srgbClr val="143E6A"/>
    <a:srgbClr val="0B5F84"/>
    <a:srgbClr val="0F7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51" autoAdjust="0"/>
    <p:restoredTop sz="95845" autoAdjust="0"/>
  </p:normalViewPr>
  <p:slideViewPr>
    <p:cSldViewPr>
      <p:cViewPr varScale="1">
        <p:scale>
          <a:sx n="75" d="100"/>
          <a:sy n="75" d="100"/>
        </p:scale>
        <p:origin x="18" y="58"/>
      </p:cViewPr>
      <p:guideLst>
        <p:guide pos="2880"/>
        <p:guide orient="horz" pos="162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2024/1/22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235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127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41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919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375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3830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93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021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82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113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181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88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787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620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430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74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247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4520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835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642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512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28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108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8045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418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4325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162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015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55933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749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20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504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194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110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56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536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1PPT模板网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2A10B1-1D57-F990-FE64-88B2293003DC}"/>
              </a:ext>
            </a:extLst>
          </p:cNvPr>
          <p:cNvSpPr/>
          <p:nvPr userDrawn="1"/>
        </p:nvSpPr>
        <p:spPr>
          <a:xfrm>
            <a:off x="179512" y="170665"/>
            <a:ext cx="8784976" cy="480217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5EF111-A23B-B39D-C58A-FDD4F1BFE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765" b="-1691"/>
          <a:stretch/>
        </p:blipFill>
        <p:spPr>
          <a:xfrm rot="16200000" flipV="1">
            <a:off x="7100499" y="2644092"/>
            <a:ext cx="1033134" cy="39656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5E443F-D359-61F5-0B8D-1285166FD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biLevel thresh="7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" b="-3349"/>
          <a:stretch/>
        </p:blipFill>
        <p:spPr>
          <a:xfrm rot="16200000">
            <a:off x="510146" y="-510146"/>
            <a:ext cx="1360104" cy="23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00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archive.org/web/20220326234549/https:/www.cs.rice.edu/~keith/EMBED/dom.pdf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20326234549/https:/www.cs.rice.edu/~keith/EMBED/dom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20326234549/https:/www.cs.rice.edu/~keith/EMBED/dom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B2F7BC7-D8DF-3045-19F7-0FB16836C6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67494"/>
            <a:ext cx="5645543" cy="4561325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F7C1534-051F-4F18-AC70-F8EB4D4ED50D}"/>
              </a:ext>
            </a:extLst>
          </p:cNvPr>
          <p:cNvSpPr/>
          <p:nvPr/>
        </p:nvSpPr>
        <p:spPr>
          <a:xfrm>
            <a:off x="3454753" y="995428"/>
            <a:ext cx="4238898" cy="3191743"/>
          </a:xfrm>
          <a:custGeom>
            <a:avLst/>
            <a:gdLst>
              <a:gd name="connsiteX0" fmla="*/ 220104 w 4238898"/>
              <a:gd name="connsiteY0" fmla="*/ 2176475 h 3191743"/>
              <a:gd name="connsiteX1" fmla="*/ 442526 w 4238898"/>
              <a:gd name="connsiteY1" fmla="*/ 14042 h 3191743"/>
              <a:gd name="connsiteX2" fmla="*/ 4198980 w 4238898"/>
              <a:gd name="connsiteY2" fmla="*/ 1336215 h 3191743"/>
              <a:gd name="connsiteX3" fmla="*/ 2296040 w 4238898"/>
              <a:gd name="connsiteY3" fmla="*/ 3140302 h 3191743"/>
              <a:gd name="connsiteX4" fmla="*/ 318959 w 4238898"/>
              <a:gd name="connsiteY4" fmla="*/ 2522464 h 31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898" h="3191743">
                <a:moveTo>
                  <a:pt x="220104" y="2176475"/>
                </a:moveTo>
                <a:cubicBezTo>
                  <a:pt x="-258" y="1165280"/>
                  <a:pt x="-220620" y="154085"/>
                  <a:pt x="442526" y="14042"/>
                </a:cubicBezTo>
                <a:cubicBezTo>
                  <a:pt x="1105672" y="-126001"/>
                  <a:pt x="3890061" y="815172"/>
                  <a:pt x="4198980" y="1336215"/>
                </a:cubicBezTo>
                <a:cubicBezTo>
                  <a:pt x="4507899" y="1857258"/>
                  <a:pt x="2942710" y="2942594"/>
                  <a:pt x="2296040" y="3140302"/>
                </a:cubicBezTo>
                <a:cubicBezTo>
                  <a:pt x="1649370" y="3338010"/>
                  <a:pt x="984164" y="2930237"/>
                  <a:pt x="318959" y="252246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5E072B-1BA0-4CAD-A93B-908F0076EACB}"/>
              </a:ext>
            </a:extLst>
          </p:cNvPr>
          <p:cNvSpPr/>
          <p:nvPr/>
        </p:nvSpPr>
        <p:spPr>
          <a:xfrm>
            <a:off x="3173779" y="2260437"/>
            <a:ext cx="5904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基于</a:t>
            </a:r>
            <a:r>
              <a:rPr lang="en-US" altLang="zh-CN" sz="2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LLVM IR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的中间代码优化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A879FF-E2A9-4E62-8F0D-DCD19BDB5A98}"/>
              </a:ext>
            </a:extLst>
          </p:cNvPr>
          <p:cNvSpPr/>
          <p:nvPr/>
        </p:nvSpPr>
        <p:spPr>
          <a:xfrm>
            <a:off x="3145710" y="1864795"/>
            <a:ext cx="31139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spc="300" dirty="0">
                <a:solidFill>
                  <a:schemeClr val="bg1">
                    <a:lumMod val="95000"/>
                  </a:schemeClr>
                </a:solidFill>
                <a:latin typeface="+mj-lt"/>
                <a:ea typeface="王强书法体" panose="02010600010101010101" pitchFamily="2" charset="-122"/>
                <a:cs typeface="+mn-ea"/>
                <a:sym typeface="+mn-lt"/>
              </a:rPr>
              <a:t>LLVM IR Optimization</a:t>
            </a:r>
            <a:endParaRPr lang="zh-CN" altLang="en-US" sz="1200" spc="300" dirty="0">
              <a:solidFill>
                <a:schemeClr val="bg1">
                  <a:lumMod val="95000"/>
                </a:schemeClr>
              </a:solidFill>
              <a:latin typeface="+mj-lt"/>
              <a:ea typeface="王强书法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F1A3954-B12B-ADC0-82AB-1BC2D545E022}"/>
              </a:ext>
            </a:extLst>
          </p:cNvPr>
          <p:cNvSpPr/>
          <p:nvPr/>
        </p:nvSpPr>
        <p:spPr>
          <a:xfrm>
            <a:off x="2716579" y="956329"/>
            <a:ext cx="914400" cy="914400"/>
          </a:xfrm>
          <a:prstGeom prst="ellipse">
            <a:avLst/>
          </a:prstGeom>
          <a:solidFill>
            <a:srgbClr val="42434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39C404A-655A-79CB-710B-BDD553F83EC6}"/>
              </a:ext>
            </a:extLst>
          </p:cNvPr>
          <p:cNvSpPr/>
          <p:nvPr/>
        </p:nvSpPr>
        <p:spPr>
          <a:xfrm>
            <a:off x="5685767" y="3995378"/>
            <a:ext cx="509966" cy="509966"/>
          </a:xfrm>
          <a:prstGeom prst="ellipse">
            <a:avLst/>
          </a:prstGeom>
          <a:solidFill>
            <a:srgbClr val="42434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75D9488-AA8F-9E93-1237-584A11A03C22}"/>
              </a:ext>
            </a:extLst>
          </p:cNvPr>
          <p:cNvSpPr/>
          <p:nvPr/>
        </p:nvSpPr>
        <p:spPr>
          <a:xfrm>
            <a:off x="6710971" y="1733309"/>
            <a:ext cx="509966" cy="509966"/>
          </a:xfrm>
          <a:prstGeom prst="ellipse">
            <a:avLst/>
          </a:prstGeom>
          <a:solidFill>
            <a:srgbClr val="4243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FE48327-6307-FA0A-9B44-30291435BDD5}"/>
              </a:ext>
            </a:extLst>
          </p:cNvPr>
          <p:cNvSpPr/>
          <p:nvPr/>
        </p:nvSpPr>
        <p:spPr>
          <a:xfrm>
            <a:off x="3018812" y="3773806"/>
            <a:ext cx="253797" cy="2537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6F2979-5286-337F-5CD5-C8AA1C46E8A6}"/>
              </a:ext>
            </a:extLst>
          </p:cNvPr>
          <p:cNvSpPr/>
          <p:nvPr/>
        </p:nvSpPr>
        <p:spPr>
          <a:xfrm>
            <a:off x="3280560" y="3336143"/>
            <a:ext cx="2431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G3-</a:t>
            </a:r>
            <a:r>
              <a:rPr lang="zh-CN" altLang="en-US" sz="1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封霁芩 吕思翰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14FD2B-15EA-41B2-A55A-27FCD7FAB9BB}"/>
              </a:ext>
            </a:extLst>
          </p:cNvPr>
          <p:cNvSpPr/>
          <p:nvPr/>
        </p:nvSpPr>
        <p:spPr>
          <a:xfrm>
            <a:off x="179512" y="170665"/>
            <a:ext cx="8784976" cy="480217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95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789247" y="1308215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6" name="文本框 78">
            <a:extLst>
              <a:ext uri="{FF2B5EF4-FFF2-40B4-BE49-F238E27FC236}">
                <a16:creationId xmlns:a16="http://schemas.microsoft.com/office/drawing/2014/main" id="{FB7199FF-87F5-41CA-88AF-E08C7EC72879}"/>
              </a:ext>
            </a:extLst>
          </p:cNvPr>
          <p:cNvSpPr txBox="1">
            <a:spLocks/>
          </p:cNvSpPr>
          <p:nvPr/>
        </p:nvSpPr>
        <p:spPr bwMode="auto">
          <a:xfrm>
            <a:off x="1057839" y="3667918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SimplifyCFG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7" name="Freeform: Shape 2">
            <a:extLst>
              <a:ext uri="{FF2B5EF4-FFF2-40B4-BE49-F238E27FC236}">
                <a16:creationId xmlns:a16="http://schemas.microsoft.com/office/drawing/2014/main" id="{DDCC3367-F00C-4D3F-A20C-9D5F8F295840}"/>
              </a:ext>
            </a:extLst>
          </p:cNvPr>
          <p:cNvSpPr>
            <a:spLocks/>
          </p:cNvSpPr>
          <p:nvPr/>
        </p:nvSpPr>
        <p:spPr bwMode="auto">
          <a:xfrm>
            <a:off x="3200282" y="1302613"/>
            <a:ext cx="1635792" cy="1591779"/>
          </a:xfrm>
          <a:custGeom>
            <a:avLst/>
            <a:gdLst>
              <a:gd name="T0" fmla="*/ 131 w 164"/>
              <a:gd name="T1" fmla="*/ 15 h 159"/>
              <a:gd name="T2" fmla="*/ 85 w 164"/>
              <a:gd name="T3" fmla="*/ 0 h 159"/>
              <a:gd name="T4" fmla="*/ 0 w 164"/>
              <a:gd name="T5" fmla="*/ 86 h 159"/>
              <a:gd name="T6" fmla="*/ 0 w 164"/>
              <a:gd name="T7" fmla="*/ 159 h 159"/>
              <a:gd name="T8" fmla="*/ 10 w 164"/>
              <a:gd name="T9" fmla="*/ 140 h 159"/>
              <a:gd name="T10" fmla="*/ 57 w 164"/>
              <a:gd name="T11" fmla="*/ 104 h 159"/>
              <a:gd name="T12" fmla="*/ 164 w 164"/>
              <a:gd name="T13" fmla="*/ 56 h 159"/>
              <a:gd name="T14" fmla="*/ 131 w 164"/>
              <a:gd name="T15" fmla="*/ 15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159">
                <a:moveTo>
                  <a:pt x="131" y="15"/>
                </a:moveTo>
                <a:cubicBezTo>
                  <a:pt x="112" y="2"/>
                  <a:pt x="92" y="0"/>
                  <a:pt x="85" y="0"/>
                </a:cubicBezTo>
                <a:cubicBezTo>
                  <a:pt x="38" y="1"/>
                  <a:pt x="0" y="39"/>
                  <a:pt x="0" y="86"/>
                </a:cubicBezTo>
                <a:cubicBezTo>
                  <a:pt x="0" y="159"/>
                  <a:pt x="0" y="159"/>
                  <a:pt x="0" y="159"/>
                </a:cubicBezTo>
                <a:cubicBezTo>
                  <a:pt x="3" y="153"/>
                  <a:pt x="6" y="146"/>
                  <a:pt x="10" y="140"/>
                </a:cubicBezTo>
                <a:cubicBezTo>
                  <a:pt x="28" y="115"/>
                  <a:pt x="55" y="104"/>
                  <a:pt x="57" y="104"/>
                </a:cubicBezTo>
                <a:cubicBezTo>
                  <a:pt x="164" y="56"/>
                  <a:pt x="164" y="56"/>
                  <a:pt x="164" y="56"/>
                </a:cubicBezTo>
                <a:cubicBezTo>
                  <a:pt x="161" y="49"/>
                  <a:pt x="150" y="29"/>
                  <a:pt x="131" y="15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8" name="Freeform: Shape 3">
            <a:extLst>
              <a:ext uri="{FF2B5EF4-FFF2-40B4-BE49-F238E27FC236}">
                <a16:creationId xmlns:a16="http://schemas.microsoft.com/office/drawing/2014/main" id="{F898A036-5F8C-4148-87D3-11CD10AF62F9}"/>
              </a:ext>
            </a:extLst>
          </p:cNvPr>
          <p:cNvSpPr>
            <a:spLocks/>
          </p:cNvSpPr>
          <p:nvPr/>
        </p:nvSpPr>
        <p:spPr bwMode="auto">
          <a:xfrm>
            <a:off x="3200282" y="2417591"/>
            <a:ext cx="1591779" cy="1628453"/>
          </a:xfrm>
          <a:custGeom>
            <a:avLst/>
            <a:gdLst>
              <a:gd name="T0" fmla="*/ 56 w 159"/>
              <a:gd name="T1" fmla="*/ 0 h 163"/>
              <a:gd name="T2" fmla="*/ 15 w 159"/>
              <a:gd name="T3" fmla="*/ 33 h 163"/>
              <a:gd name="T4" fmla="*/ 0 w 159"/>
              <a:gd name="T5" fmla="*/ 79 h 163"/>
              <a:gd name="T6" fmla="*/ 86 w 159"/>
              <a:gd name="T7" fmla="*/ 163 h 163"/>
              <a:gd name="T8" fmla="*/ 159 w 159"/>
              <a:gd name="T9" fmla="*/ 163 h 163"/>
              <a:gd name="T10" fmla="*/ 140 w 159"/>
              <a:gd name="T11" fmla="*/ 153 h 163"/>
              <a:gd name="T12" fmla="*/ 104 w 159"/>
              <a:gd name="T13" fmla="*/ 107 h 163"/>
              <a:gd name="T14" fmla="*/ 56 w 159"/>
              <a:gd name="T1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63">
                <a:moveTo>
                  <a:pt x="56" y="0"/>
                </a:moveTo>
                <a:cubicBezTo>
                  <a:pt x="49" y="3"/>
                  <a:pt x="29" y="13"/>
                  <a:pt x="15" y="33"/>
                </a:cubicBezTo>
                <a:cubicBezTo>
                  <a:pt x="2" y="52"/>
                  <a:pt x="0" y="71"/>
                  <a:pt x="0" y="79"/>
                </a:cubicBezTo>
                <a:cubicBezTo>
                  <a:pt x="1" y="125"/>
                  <a:pt x="39" y="163"/>
                  <a:pt x="86" y="163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3" y="161"/>
                  <a:pt x="146" y="158"/>
                  <a:pt x="140" y="153"/>
                </a:cubicBezTo>
                <a:cubicBezTo>
                  <a:pt x="115" y="136"/>
                  <a:pt x="104" y="109"/>
                  <a:pt x="104" y="107"/>
                </a:cubicBezTo>
                <a:lnTo>
                  <a:pt x="56" y="0"/>
                </a:ln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" name="Freeform: Shape 4">
            <a:extLst>
              <a:ext uri="{FF2B5EF4-FFF2-40B4-BE49-F238E27FC236}">
                <a16:creationId xmlns:a16="http://schemas.microsoft.com/office/drawing/2014/main" id="{27A740A3-5C51-46D8-8D0F-8B3B746481D2}"/>
              </a:ext>
            </a:extLst>
          </p:cNvPr>
          <p:cNvSpPr>
            <a:spLocks/>
          </p:cNvSpPr>
          <p:nvPr/>
        </p:nvSpPr>
        <p:spPr bwMode="auto">
          <a:xfrm>
            <a:off x="4359273" y="1302613"/>
            <a:ext cx="1584441" cy="1643124"/>
          </a:xfrm>
          <a:custGeom>
            <a:avLst/>
            <a:gdLst>
              <a:gd name="T0" fmla="*/ 73 w 158"/>
              <a:gd name="T1" fmla="*/ 0 h 164"/>
              <a:gd name="T2" fmla="*/ 0 w 158"/>
              <a:gd name="T3" fmla="*/ 0 h 164"/>
              <a:gd name="T4" fmla="*/ 18 w 158"/>
              <a:gd name="T5" fmla="*/ 10 h 164"/>
              <a:gd name="T6" fmla="*/ 55 w 158"/>
              <a:gd name="T7" fmla="*/ 57 h 164"/>
              <a:gd name="T8" fmla="*/ 102 w 158"/>
              <a:gd name="T9" fmla="*/ 164 h 164"/>
              <a:gd name="T10" fmla="*/ 143 w 158"/>
              <a:gd name="T11" fmla="*/ 131 h 164"/>
              <a:gd name="T12" fmla="*/ 158 w 158"/>
              <a:gd name="T13" fmla="*/ 85 h 164"/>
              <a:gd name="T14" fmla="*/ 73 w 158"/>
              <a:gd name="T15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8" h="164">
                <a:moveTo>
                  <a:pt x="73" y="0"/>
                </a:moveTo>
                <a:cubicBezTo>
                  <a:pt x="0" y="0"/>
                  <a:pt x="0" y="0"/>
                  <a:pt x="0" y="0"/>
                </a:cubicBezTo>
                <a:cubicBezTo>
                  <a:pt x="6" y="3"/>
                  <a:pt x="12" y="6"/>
                  <a:pt x="18" y="10"/>
                </a:cubicBezTo>
                <a:cubicBezTo>
                  <a:pt x="43" y="28"/>
                  <a:pt x="54" y="55"/>
                  <a:pt x="55" y="57"/>
                </a:cubicBezTo>
                <a:cubicBezTo>
                  <a:pt x="102" y="164"/>
                  <a:pt x="102" y="164"/>
                  <a:pt x="102" y="164"/>
                </a:cubicBezTo>
                <a:cubicBezTo>
                  <a:pt x="109" y="161"/>
                  <a:pt x="130" y="150"/>
                  <a:pt x="143" y="131"/>
                </a:cubicBezTo>
                <a:cubicBezTo>
                  <a:pt x="157" y="112"/>
                  <a:pt x="158" y="92"/>
                  <a:pt x="158" y="85"/>
                </a:cubicBezTo>
                <a:cubicBezTo>
                  <a:pt x="158" y="38"/>
                  <a:pt x="119" y="0"/>
                  <a:pt x="73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Freeform: Shape 5">
            <a:extLst>
              <a:ext uri="{FF2B5EF4-FFF2-40B4-BE49-F238E27FC236}">
                <a16:creationId xmlns:a16="http://schemas.microsoft.com/office/drawing/2014/main" id="{D4D1F73F-89D0-4EA1-AAEB-72C059A0D24F}"/>
              </a:ext>
            </a:extLst>
          </p:cNvPr>
          <p:cNvSpPr>
            <a:spLocks/>
          </p:cNvSpPr>
          <p:nvPr/>
        </p:nvSpPr>
        <p:spPr bwMode="auto">
          <a:xfrm>
            <a:off x="4307926" y="2468940"/>
            <a:ext cx="1635792" cy="1577108"/>
          </a:xfrm>
          <a:custGeom>
            <a:avLst/>
            <a:gdLst>
              <a:gd name="T0" fmla="*/ 107 w 163"/>
              <a:gd name="T1" fmla="*/ 55 h 158"/>
              <a:gd name="T2" fmla="*/ 0 w 163"/>
              <a:gd name="T3" fmla="*/ 102 h 158"/>
              <a:gd name="T4" fmla="*/ 33 w 163"/>
              <a:gd name="T5" fmla="*/ 143 h 158"/>
              <a:gd name="T6" fmla="*/ 78 w 163"/>
              <a:gd name="T7" fmla="*/ 158 h 158"/>
              <a:gd name="T8" fmla="*/ 163 w 163"/>
              <a:gd name="T9" fmla="*/ 73 h 158"/>
              <a:gd name="T10" fmla="*/ 163 w 163"/>
              <a:gd name="T11" fmla="*/ 0 h 158"/>
              <a:gd name="T12" fmla="*/ 153 w 163"/>
              <a:gd name="T13" fmla="*/ 18 h 158"/>
              <a:gd name="T14" fmla="*/ 107 w 163"/>
              <a:gd name="T15" fmla="*/ 5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3" h="158">
                <a:moveTo>
                  <a:pt x="107" y="55"/>
                </a:moveTo>
                <a:cubicBezTo>
                  <a:pt x="0" y="102"/>
                  <a:pt x="0" y="102"/>
                  <a:pt x="0" y="102"/>
                </a:cubicBezTo>
                <a:cubicBezTo>
                  <a:pt x="3" y="109"/>
                  <a:pt x="13" y="130"/>
                  <a:pt x="33" y="143"/>
                </a:cubicBezTo>
                <a:cubicBezTo>
                  <a:pt x="52" y="157"/>
                  <a:pt x="71" y="158"/>
                  <a:pt x="78" y="158"/>
                </a:cubicBezTo>
                <a:cubicBezTo>
                  <a:pt x="125" y="158"/>
                  <a:pt x="163" y="119"/>
                  <a:pt x="163" y="73"/>
                </a:cubicBezTo>
                <a:cubicBezTo>
                  <a:pt x="163" y="0"/>
                  <a:pt x="163" y="0"/>
                  <a:pt x="163" y="0"/>
                </a:cubicBezTo>
                <a:cubicBezTo>
                  <a:pt x="161" y="6"/>
                  <a:pt x="158" y="12"/>
                  <a:pt x="153" y="18"/>
                </a:cubicBezTo>
                <a:cubicBezTo>
                  <a:pt x="136" y="43"/>
                  <a:pt x="109" y="54"/>
                  <a:pt x="107" y="55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1" name="Rectangle: Rounded Corners 6">
            <a:extLst>
              <a:ext uri="{FF2B5EF4-FFF2-40B4-BE49-F238E27FC236}">
                <a16:creationId xmlns:a16="http://schemas.microsoft.com/office/drawing/2014/main" id="{CC5910B2-7286-4A1A-BD8B-DE355E2221D5}"/>
              </a:ext>
            </a:extLst>
          </p:cNvPr>
          <p:cNvSpPr/>
          <p:nvPr/>
        </p:nvSpPr>
        <p:spPr>
          <a:xfrm>
            <a:off x="5497146" y="1302613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2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2" name="Rectangle: Rounded Corners 7">
            <a:extLst>
              <a:ext uri="{FF2B5EF4-FFF2-40B4-BE49-F238E27FC236}">
                <a16:creationId xmlns:a16="http://schemas.microsoft.com/office/drawing/2014/main" id="{C61F498C-5512-49A1-A0D7-E280223FA97E}"/>
              </a:ext>
            </a:extLst>
          </p:cNvPr>
          <p:cNvSpPr/>
          <p:nvPr/>
        </p:nvSpPr>
        <p:spPr>
          <a:xfrm>
            <a:off x="3200282" y="1302609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3" name="Rectangle: Rounded Corners 8">
            <a:extLst>
              <a:ext uri="{FF2B5EF4-FFF2-40B4-BE49-F238E27FC236}">
                <a16:creationId xmlns:a16="http://schemas.microsoft.com/office/drawing/2014/main" id="{9BB2F818-779E-4CF6-A3C1-21D7DA231468}"/>
              </a:ext>
            </a:extLst>
          </p:cNvPr>
          <p:cNvSpPr/>
          <p:nvPr/>
        </p:nvSpPr>
        <p:spPr>
          <a:xfrm>
            <a:off x="5497146" y="3598810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4" name="Rectangle: Rounded Corners 9">
            <a:extLst>
              <a:ext uri="{FF2B5EF4-FFF2-40B4-BE49-F238E27FC236}">
                <a16:creationId xmlns:a16="http://schemas.microsoft.com/office/drawing/2014/main" id="{6164A8B8-0753-4232-94A8-65FA32C63FC7}"/>
              </a:ext>
            </a:extLst>
          </p:cNvPr>
          <p:cNvSpPr/>
          <p:nvPr/>
        </p:nvSpPr>
        <p:spPr>
          <a:xfrm>
            <a:off x="3200282" y="3598810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2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7" name="文本框 78">
            <a:extLst>
              <a:ext uri="{FF2B5EF4-FFF2-40B4-BE49-F238E27FC236}">
                <a16:creationId xmlns:a16="http://schemas.microsoft.com/office/drawing/2014/main" id="{2E3EB17F-7E2D-4AE4-8190-17F8F4F2AE42}"/>
              </a:ext>
            </a:extLst>
          </p:cNvPr>
          <p:cNvSpPr txBox="1">
            <a:spLocks/>
          </p:cNvSpPr>
          <p:nvPr/>
        </p:nvSpPr>
        <p:spPr bwMode="auto">
          <a:xfrm>
            <a:off x="6228184" y="1198091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Common Subexpression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Elimination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7" name="文本框 78">
            <a:extLst>
              <a:ext uri="{FF2B5EF4-FFF2-40B4-BE49-F238E27FC236}">
                <a16:creationId xmlns:a16="http://schemas.microsoft.com/office/drawing/2014/main" id="{DCDF7D9E-BFB8-4E82-9728-061E5C4BB585}"/>
              </a:ext>
            </a:extLst>
          </p:cNvPr>
          <p:cNvSpPr txBox="1">
            <a:spLocks/>
          </p:cNvSpPr>
          <p:nvPr/>
        </p:nvSpPr>
        <p:spPr bwMode="auto">
          <a:xfrm>
            <a:off x="6262836" y="3667918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Dead Code Elimination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1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721120" y="1347614"/>
            <a:ext cx="446449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优化目标：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复写传播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移除不必要的</a:t>
            </a:r>
            <a:r>
              <a:rPr lang="en-US" altLang="zh-CN" sz="16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Load&amp;Store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移除不必要的</a:t>
            </a:r>
            <a:r>
              <a:rPr lang="en-US" altLang="zh-CN" sz="16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Alloca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汇合处生成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265863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721120" y="1347614"/>
            <a:ext cx="446449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优化目标：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复写传播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移除不必要的</a:t>
            </a:r>
            <a:r>
              <a:rPr lang="en-US" altLang="zh-CN" sz="16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Load&amp;Store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移除不必要的</a:t>
            </a:r>
            <a:r>
              <a:rPr lang="en-US" altLang="zh-CN" sz="16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Alloca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汇合处生成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907911-3CAC-4A0F-AA6C-46EB2A47F0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5976" y="627534"/>
            <a:ext cx="4886372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721120" y="1347614"/>
            <a:ext cx="349084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实现原理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CFG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中支配关系的计算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支配结点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直接支配结点 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支配树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支配边界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生成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对所有对变量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定值的块的支配边界生成变量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插入基本块起始处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Tx/>
              <a:buChar char="-"/>
            </a:pPr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1FCF05-C2A9-4F8B-91FA-B8331C55C2DD}"/>
              </a:ext>
            </a:extLst>
          </p:cNvPr>
          <p:cNvSpPr txBox="1"/>
          <p:nvPr/>
        </p:nvSpPr>
        <p:spPr>
          <a:xfrm>
            <a:off x="4932040" y="1569766"/>
            <a:ext cx="349084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重命名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保留最近的变量定值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移除 </a:t>
            </a:r>
            <a:r>
              <a:rPr lang="en-US" altLang="zh-CN" sz="16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load&amp;store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为后继块中的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指令赋值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移除</a:t>
            </a:r>
            <a:r>
              <a:rPr lang="en-US" altLang="zh-CN" sz="16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alloca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5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755576" y="1347614"/>
            <a:ext cx="377887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细节（支配关系计算）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897106-A325-4096-854C-C7CF5EEA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554" y="987574"/>
            <a:ext cx="1759343" cy="25922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4A80DC-F692-4C5C-A6AF-AB49A6C82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258" y="899407"/>
            <a:ext cx="1973992" cy="25717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2360834-4AE5-4096-B26C-E6A1CE11EA64}"/>
              </a:ext>
            </a:extLst>
          </p:cNvPr>
          <p:cNvSpPr txBox="1"/>
          <p:nvPr/>
        </p:nvSpPr>
        <p:spPr>
          <a:xfrm>
            <a:off x="467544" y="4371950"/>
            <a:ext cx="48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1" dirty="0">
                <a:solidFill>
                  <a:srgbClr val="6D6D6D"/>
                </a:solidFill>
                <a:effectLst/>
                <a:latin typeface="Consolas" panose="020B0609020204030204" pitchFamily="49" charset="0"/>
                <a:hlinkClick r:id="rId5"/>
              </a:rPr>
              <a:t>"A Simple, Fast Dominance Algorithm"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5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755576" y="1347614"/>
            <a:ext cx="3778872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细节（支配关系计算）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后序遍历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编号 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计算直接支配结点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迭代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支配树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360834-4AE5-4096-B26C-E6A1CE11EA64}"/>
              </a:ext>
            </a:extLst>
          </p:cNvPr>
          <p:cNvSpPr txBox="1"/>
          <p:nvPr/>
        </p:nvSpPr>
        <p:spPr>
          <a:xfrm>
            <a:off x="467544" y="4371950"/>
            <a:ext cx="48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1" dirty="0">
                <a:solidFill>
                  <a:srgbClr val="6D6D6D"/>
                </a:solidFill>
                <a:effectLst/>
                <a:latin typeface="Consolas" panose="020B0609020204030204" pitchFamily="49" charset="0"/>
                <a:hlinkClick r:id="rId3"/>
              </a:rPr>
              <a:t>"A Simple, Fast Dominance Algorithm"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1F1F95-5AC2-4CD1-A9A6-5B8D2B007A2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5936" y="360040"/>
            <a:ext cx="5223561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755576" y="1347614"/>
            <a:ext cx="3778872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细节（支配关系计算）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后序遍历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编号 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计算直接支配结点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迭代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支配树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支配边界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汇合点才可能是支配边界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汇合点向上到其</a:t>
            </a:r>
            <a:r>
              <a:rPr lang="en-US" altLang="zh-CN" sz="16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idom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之间的结点的支配边界里都有他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360834-4AE5-4096-B26C-E6A1CE11EA64}"/>
              </a:ext>
            </a:extLst>
          </p:cNvPr>
          <p:cNvSpPr txBox="1"/>
          <p:nvPr/>
        </p:nvSpPr>
        <p:spPr>
          <a:xfrm>
            <a:off x="467544" y="4371950"/>
            <a:ext cx="48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1" dirty="0">
                <a:solidFill>
                  <a:srgbClr val="6D6D6D"/>
                </a:solidFill>
                <a:effectLst/>
                <a:latin typeface="Consolas" panose="020B0609020204030204" pitchFamily="49" charset="0"/>
                <a:hlinkClick r:id="rId3"/>
              </a:rPr>
              <a:t>"A Simple, Fast Dominance Algorithm"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F6BC3D-725F-43D3-94F7-B8482801D2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5976" y="1096668"/>
            <a:ext cx="4889103" cy="291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721120" y="1347614"/>
            <a:ext cx="3778872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细节（生成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指令）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zh-CN" sz="16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global_var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不处理与指针、全局变量相关的指令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对定值块的支配边界迭代生成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若基本块中已生成关于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指令，则不应生成冗余指令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B7337A-8AE7-477D-BBB3-03AF84CE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1486" y="744549"/>
            <a:ext cx="4173813" cy="38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721120" y="1347614"/>
            <a:ext cx="3778872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细节（重命名）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zh-CN" sz="16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var_stack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复写传播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移除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load &amp; store </a:t>
            </a: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 Pair</a:t>
            </a: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从每个函数的入口基本块开始，调用其支配树上孩子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rename</a:t>
            </a: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出栈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5F77F7-22D1-4029-96ED-44BC2117C1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9412" y="267494"/>
            <a:ext cx="4591235" cy="45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789247" y="1308215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6" name="文本框 78">
            <a:extLst>
              <a:ext uri="{FF2B5EF4-FFF2-40B4-BE49-F238E27FC236}">
                <a16:creationId xmlns:a16="http://schemas.microsoft.com/office/drawing/2014/main" id="{FB7199FF-87F5-41CA-88AF-E08C7EC72879}"/>
              </a:ext>
            </a:extLst>
          </p:cNvPr>
          <p:cNvSpPr txBox="1">
            <a:spLocks/>
          </p:cNvSpPr>
          <p:nvPr/>
        </p:nvSpPr>
        <p:spPr bwMode="auto">
          <a:xfrm>
            <a:off x="1057839" y="3667918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SimplifyCFG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7" name="Freeform: Shape 2">
            <a:extLst>
              <a:ext uri="{FF2B5EF4-FFF2-40B4-BE49-F238E27FC236}">
                <a16:creationId xmlns:a16="http://schemas.microsoft.com/office/drawing/2014/main" id="{DDCC3367-F00C-4D3F-A20C-9D5F8F295840}"/>
              </a:ext>
            </a:extLst>
          </p:cNvPr>
          <p:cNvSpPr>
            <a:spLocks/>
          </p:cNvSpPr>
          <p:nvPr/>
        </p:nvSpPr>
        <p:spPr bwMode="auto">
          <a:xfrm>
            <a:off x="3200282" y="1302613"/>
            <a:ext cx="1635792" cy="1591779"/>
          </a:xfrm>
          <a:custGeom>
            <a:avLst/>
            <a:gdLst>
              <a:gd name="T0" fmla="*/ 131 w 164"/>
              <a:gd name="T1" fmla="*/ 15 h 159"/>
              <a:gd name="T2" fmla="*/ 85 w 164"/>
              <a:gd name="T3" fmla="*/ 0 h 159"/>
              <a:gd name="T4" fmla="*/ 0 w 164"/>
              <a:gd name="T5" fmla="*/ 86 h 159"/>
              <a:gd name="T6" fmla="*/ 0 w 164"/>
              <a:gd name="T7" fmla="*/ 159 h 159"/>
              <a:gd name="T8" fmla="*/ 10 w 164"/>
              <a:gd name="T9" fmla="*/ 140 h 159"/>
              <a:gd name="T10" fmla="*/ 57 w 164"/>
              <a:gd name="T11" fmla="*/ 104 h 159"/>
              <a:gd name="T12" fmla="*/ 164 w 164"/>
              <a:gd name="T13" fmla="*/ 56 h 159"/>
              <a:gd name="T14" fmla="*/ 131 w 164"/>
              <a:gd name="T15" fmla="*/ 15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159">
                <a:moveTo>
                  <a:pt x="131" y="15"/>
                </a:moveTo>
                <a:cubicBezTo>
                  <a:pt x="112" y="2"/>
                  <a:pt x="92" y="0"/>
                  <a:pt x="85" y="0"/>
                </a:cubicBezTo>
                <a:cubicBezTo>
                  <a:pt x="38" y="1"/>
                  <a:pt x="0" y="39"/>
                  <a:pt x="0" y="86"/>
                </a:cubicBezTo>
                <a:cubicBezTo>
                  <a:pt x="0" y="159"/>
                  <a:pt x="0" y="159"/>
                  <a:pt x="0" y="159"/>
                </a:cubicBezTo>
                <a:cubicBezTo>
                  <a:pt x="3" y="153"/>
                  <a:pt x="6" y="146"/>
                  <a:pt x="10" y="140"/>
                </a:cubicBezTo>
                <a:cubicBezTo>
                  <a:pt x="28" y="115"/>
                  <a:pt x="55" y="104"/>
                  <a:pt x="57" y="104"/>
                </a:cubicBezTo>
                <a:cubicBezTo>
                  <a:pt x="164" y="56"/>
                  <a:pt x="164" y="56"/>
                  <a:pt x="164" y="56"/>
                </a:cubicBezTo>
                <a:cubicBezTo>
                  <a:pt x="161" y="49"/>
                  <a:pt x="150" y="29"/>
                  <a:pt x="131" y="15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8" name="Freeform: Shape 3">
            <a:extLst>
              <a:ext uri="{FF2B5EF4-FFF2-40B4-BE49-F238E27FC236}">
                <a16:creationId xmlns:a16="http://schemas.microsoft.com/office/drawing/2014/main" id="{F898A036-5F8C-4148-87D3-11CD10AF62F9}"/>
              </a:ext>
            </a:extLst>
          </p:cNvPr>
          <p:cNvSpPr>
            <a:spLocks/>
          </p:cNvSpPr>
          <p:nvPr/>
        </p:nvSpPr>
        <p:spPr bwMode="auto">
          <a:xfrm>
            <a:off x="3200282" y="2417591"/>
            <a:ext cx="1591779" cy="1628453"/>
          </a:xfrm>
          <a:custGeom>
            <a:avLst/>
            <a:gdLst>
              <a:gd name="T0" fmla="*/ 56 w 159"/>
              <a:gd name="T1" fmla="*/ 0 h 163"/>
              <a:gd name="T2" fmla="*/ 15 w 159"/>
              <a:gd name="T3" fmla="*/ 33 h 163"/>
              <a:gd name="T4" fmla="*/ 0 w 159"/>
              <a:gd name="T5" fmla="*/ 79 h 163"/>
              <a:gd name="T6" fmla="*/ 86 w 159"/>
              <a:gd name="T7" fmla="*/ 163 h 163"/>
              <a:gd name="T8" fmla="*/ 159 w 159"/>
              <a:gd name="T9" fmla="*/ 163 h 163"/>
              <a:gd name="T10" fmla="*/ 140 w 159"/>
              <a:gd name="T11" fmla="*/ 153 h 163"/>
              <a:gd name="T12" fmla="*/ 104 w 159"/>
              <a:gd name="T13" fmla="*/ 107 h 163"/>
              <a:gd name="T14" fmla="*/ 56 w 159"/>
              <a:gd name="T1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63">
                <a:moveTo>
                  <a:pt x="56" y="0"/>
                </a:moveTo>
                <a:cubicBezTo>
                  <a:pt x="49" y="3"/>
                  <a:pt x="29" y="13"/>
                  <a:pt x="15" y="33"/>
                </a:cubicBezTo>
                <a:cubicBezTo>
                  <a:pt x="2" y="52"/>
                  <a:pt x="0" y="71"/>
                  <a:pt x="0" y="79"/>
                </a:cubicBezTo>
                <a:cubicBezTo>
                  <a:pt x="1" y="125"/>
                  <a:pt x="39" y="163"/>
                  <a:pt x="86" y="163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3" y="161"/>
                  <a:pt x="146" y="158"/>
                  <a:pt x="140" y="153"/>
                </a:cubicBezTo>
                <a:cubicBezTo>
                  <a:pt x="115" y="136"/>
                  <a:pt x="104" y="109"/>
                  <a:pt x="104" y="107"/>
                </a:cubicBezTo>
                <a:lnTo>
                  <a:pt x="56" y="0"/>
                </a:ln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" name="Freeform: Shape 4">
            <a:extLst>
              <a:ext uri="{FF2B5EF4-FFF2-40B4-BE49-F238E27FC236}">
                <a16:creationId xmlns:a16="http://schemas.microsoft.com/office/drawing/2014/main" id="{27A740A3-5C51-46D8-8D0F-8B3B746481D2}"/>
              </a:ext>
            </a:extLst>
          </p:cNvPr>
          <p:cNvSpPr>
            <a:spLocks/>
          </p:cNvSpPr>
          <p:nvPr/>
        </p:nvSpPr>
        <p:spPr bwMode="auto">
          <a:xfrm>
            <a:off x="4359273" y="1302613"/>
            <a:ext cx="1584441" cy="1643124"/>
          </a:xfrm>
          <a:custGeom>
            <a:avLst/>
            <a:gdLst>
              <a:gd name="T0" fmla="*/ 73 w 158"/>
              <a:gd name="T1" fmla="*/ 0 h 164"/>
              <a:gd name="T2" fmla="*/ 0 w 158"/>
              <a:gd name="T3" fmla="*/ 0 h 164"/>
              <a:gd name="T4" fmla="*/ 18 w 158"/>
              <a:gd name="T5" fmla="*/ 10 h 164"/>
              <a:gd name="T6" fmla="*/ 55 w 158"/>
              <a:gd name="T7" fmla="*/ 57 h 164"/>
              <a:gd name="T8" fmla="*/ 102 w 158"/>
              <a:gd name="T9" fmla="*/ 164 h 164"/>
              <a:gd name="T10" fmla="*/ 143 w 158"/>
              <a:gd name="T11" fmla="*/ 131 h 164"/>
              <a:gd name="T12" fmla="*/ 158 w 158"/>
              <a:gd name="T13" fmla="*/ 85 h 164"/>
              <a:gd name="T14" fmla="*/ 73 w 158"/>
              <a:gd name="T15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8" h="164">
                <a:moveTo>
                  <a:pt x="73" y="0"/>
                </a:moveTo>
                <a:cubicBezTo>
                  <a:pt x="0" y="0"/>
                  <a:pt x="0" y="0"/>
                  <a:pt x="0" y="0"/>
                </a:cubicBezTo>
                <a:cubicBezTo>
                  <a:pt x="6" y="3"/>
                  <a:pt x="12" y="6"/>
                  <a:pt x="18" y="10"/>
                </a:cubicBezTo>
                <a:cubicBezTo>
                  <a:pt x="43" y="28"/>
                  <a:pt x="54" y="55"/>
                  <a:pt x="55" y="57"/>
                </a:cubicBezTo>
                <a:cubicBezTo>
                  <a:pt x="102" y="164"/>
                  <a:pt x="102" y="164"/>
                  <a:pt x="102" y="164"/>
                </a:cubicBezTo>
                <a:cubicBezTo>
                  <a:pt x="109" y="161"/>
                  <a:pt x="130" y="150"/>
                  <a:pt x="143" y="131"/>
                </a:cubicBezTo>
                <a:cubicBezTo>
                  <a:pt x="157" y="112"/>
                  <a:pt x="158" y="92"/>
                  <a:pt x="158" y="85"/>
                </a:cubicBezTo>
                <a:cubicBezTo>
                  <a:pt x="158" y="38"/>
                  <a:pt x="119" y="0"/>
                  <a:pt x="73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Freeform: Shape 5">
            <a:extLst>
              <a:ext uri="{FF2B5EF4-FFF2-40B4-BE49-F238E27FC236}">
                <a16:creationId xmlns:a16="http://schemas.microsoft.com/office/drawing/2014/main" id="{D4D1F73F-89D0-4EA1-AAEB-72C059A0D24F}"/>
              </a:ext>
            </a:extLst>
          </p:cNvPr>
          <p:cNvSpPr>
            <a:spLocks/>
          </p:cNvSpPr>
          <p:nvPr/>
        </p:nvSpPr>
        <p:spPr bwMode="auto">
          <a:xfrm>
            <a:off x="4307926" y="2468940"/>
            <a:ext cx="1635792" cy="1577108"/>
          </a:xfrm>
          <a:custGeom>
            <a:avLst/>
            <a:gdLst>
              <a:gd name="T0" fmla="*/ 107 w 163"/>
              <a:gd name="T1" fmla="*/ 55 h 158"/>
              <a:gd name="T2" fmla="*/ 0 w 163"/>
              <a:gd name="T3" fmla="*/ 102 h 158"/>
              <a:gd name="T4" fmla="*/ 33 w 163"/>
              <a:gd name="T5" fmla="*/ 143 h 158"/>
              <a:gd name="T6" fmla="*/ 78 w 163"/>
              <a:gd name="T7" fmla="*/ 158 h 158"/>
              <a:gd name="T8" fmla="*/ 163 w 163"/>
              <a:gd name="T9" fmla="*/ 73 h 158"/>
              <a:gd name="T10" fmla="*/ 163 w 163"/>
              <a:gd name="T11" fmla="*/ 0 h 158"/>
              <a:gd name="T12" fmla="*/ 153 w 163"/>
              <a:gd name="T13" fmla="*/ 18 h 158"/>
              <a:gd name="T14" fmla="*/ 107 w 163"/>
              <a:gd name="T15" fmla="*/ 5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3" h="158">
                <a:moveTo>
                  <a:pt x="107" y="55"/>
                </a:moveTo>
                <a:cubicBezTo>
                  <a:pt x="0" y="102"/>
                  <a:pt x="0" y="102"/>
                  <a:pt x="0" y="102"/>
                </a:cubicBezTo>
                <a:cubicBezTo>
                  <a:pt x="3" y="109"/>
                  <a:pt x="13" y="130"/>
                  <a:pt x="33" y="143"/>
                </a:cubicBezTo>
                <a:cubicBezTo>
                  <a:pt x="52" y="157"/>
                  <a:pt x="71" y="158"/>
                  <a:pt x="78" y="158"/>
                </a:cubicBezTo>
                <a:cubicBezTo>
                  <a:pt x="125" y="158"/>
                  <a:pt x="163" y="119"/>
                  <a:pt x="163" y="73"/>
                </a:cubicBezTo>
                <a:cubicBezTo>
                  <a:pt x="163" y="0"/>
                  <a:pt x="163" y="0"/>
                  <a:pt x="163" y="0"/>
                </a:cubicBezTo>
                <a:cubicBezTo>
                  <a:pt x="161" y="6"/>
                  <a:pt x="158" y="12"/>
                  <a:pt x="153" y="18"/>
                </a:cubicBezTo>
                <a:cubicBezTo>
                  <a:pt x="136" y="43"/>
                  <a:pt x="109" y="54"/>
                  <a:pt x="107" y="55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1" name="Rectangle: Rounded Corners 6">
            <a:extLst>
              <a:ext uri="{FF2B5EF4-FFF2-40B4-BE49-F238E27FC236}">
                <a16:creationId xmlns:a16="http://schemas.microsoft.com/office/drawing/2014/main" id="{CC5910B2-7286-4A1A-BD8B-DE355E2221D5}"/>
              </a:ext>
            </a:extLst>
          </p:cNvPr>
          <p:cNvSpPr/>
          <p:nvPr/>
        </p:nvSpPr>
        <p:spPr>
          <a:xfrm>
            <a:off x="5497146" y="1302613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2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2" name="Rectangle: Rounded Corners 7">
            <a:extLst>
              <a:ext uri="{FF2B5EF4-FFF2-40B4-BE49-F238E27FC236}">
                <a16:creationId xmlns:a16="http://schemas.microsoft.com/office/drawing/2014/main" id="{C61F498C-5512-49A1-A0D7-E280223FA97E}"/>
              </a:ext>
            </a:extLst>
          </p:cNvPr>
          <p:cNvSpPr/>
          <p:nvPr/>
        </p:nvSpPr>
        <p:spPr>
          <a:xfrm>
            <a:off x="3200282" y="1302609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3" name="Rectangle: Rounded Corners 8">
            <a:extLst>
              <a:ext uri="{FF2B5EF4-FFF2-40B4-BE49-F238E27FC236}">
                <a16:creationId xmlns:a16="http://schemas.microsoft.com/office/drawing/2014/main" id="{9BB2F818-779E-4CF6-A3C1-21D7DA231468}"/>
              </a:ext>
            </a:extLst>
          </p:cNvPr>
          <p:cNvSpPr/>
          <p:nvPr/>
        </p:nvSpPr>
        <p:spPr>
          <a:xfrm>
            <a:off x="5497146" y="3598810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4" name="Rectangle: Rounded Corners 9">
            <a:extLst>
              <a:ext uri="{FF2B5EF4-FFF2-40B4-BE49-F238E27FC236}">
                <a16:creationId xmlns:a16="http://schemas.microsoft.com/office/drawing/2014/main" id="{6164A8B8-0753-4232-94A8-65FA32C63FC7}"/>
              </a:ext>
            </a:extLst>
          </p:cNvPr>
          <p:cNvSpPr/>
          <p:nvPr/>
        </p:nvSpPr>
        <p:spPr>
          <a:xfrm>
            <a:off x="3200282" y="3598810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2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7" name="文本框 78">
            <a:extLst>
              <a:ext uri="{FF2B5EF4-FFF2-40B4-BE49-F238E27FC236}">
                <a16:creationId xmlns:a16="http://schemas.microsoft.com/office/drawing/2014/main" id="{2E3EB17F-7E2D-4AE4-8190-17F8F4F2AE42}"/>
              </a:ext>
            </a:extLst>
          </p:cNvPr>
          <p:cNvSpPr txBox="1">
            <a:spLocks/>
          </p:cNvSpPr>
          <p:nvPr/>
        </p:nvSpPr>
        <p:spPr bwMode="auto">
          <a:xfrm>
            <a:off x="6228184" y="1198091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Common Subexpression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Elimination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7" name="文本框 78">
            <a:extLst>
              <a:ext uri="{FF2B5EF4-FFF2-40B4-BE49-F238E27FC236}">
                <a16:creationId xmlns:a16="http://schemas.microsoft.com/office/drawing/2014/main" id="{DCDF7D9E-BFB8-4E82-9728-061E5C4BB585}"/>
              </a:ext>
            </a:extLst>
          </p:cNvPr>
          <p:cNvSpPr txBox="1">
            <a:spLocks/>
          </p:cNvSpPr>
          <p:nvPr/>
        </p:nvSpPr>
        <p:spPr bwMode="auto">
          <a:xfrm>
            <a:off x="6262836" y="3667918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Dead Code Elimination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815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F63D440B-5E25-71D3-D150-21700468285B}"/>
              </a:ext>
            </a:extLst>
          </p:cNvPr>
          <p:cNvSpPr/>
          <p:nvPr/>
        </p:nvSpPr>
        <p:spPr>
          <a:xfrm>
            <a:off x="179512" y="133916"/>
            <a:ext cx="8784976" cy="480217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2F7BC7-D8DF-3045-19F7-0FB16836C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376"/>
          <a:stretch/>
        </p:blipFill>
        <p:spPr>
          <a:xfrm rot="10800000">
            <a:off x="2048107" y="0"/>
            <a:ext cx="5645543" cy="2437833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F7C1534-051F-4F18-AC70-F8EB4D4ED50D}"/>
              </a:ext>
            </a:extLst>
          </p:cNvPr>
          <p:cNvSpPr/>
          <p:nvPr/>
        </p:nvSpPr>
        <p:spPr>
          <a:xfrm>
            <a:off x="3454753" y="995428"/>
            <a:ext cx="4238898" cy="3191743"/>
          </a:xfrm>
          <a:custGeom>
            <a:avLst/>
            <a:gdLst>
              <a:gd name="connsiteX0" fmla="*/ 220104 w 4238898"/>
              <a:gd name="connsiteY0" fmla="*/ 2176475 h 3191743"/>
              <a:gd name="connsiteX1" fmla="*/ 442526 w 4238898"/>
              <a:gd name="connsiteY1" fmla="*/ 14042 h 3191743"/>
              <a:gd name="connsiteX2" fmla="*/ 4198980 w 4238898"/>
              <a:gd name="connsiteY2" fmla="*/ 1336215 h 3191743"/>
              <a:gd name="connsiteX3" fmla="*/ 2296040 w 4238898"/>
              <a:gd name="connsiteY3" fmla="*/ 3140302 h 3191743"/>
              <a:gd name="connsiteX4" fmla="*/ 318959 w 4238898"/>
              <a:gd name="connsiteY4" fmla="*/ 2522464 h 31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898" h="3191743">
                <a:moveTo>
                  <a:pt x="220104" y="2176475"/>
                </a:moveTo>
                <a:cubicBezTo>
                  <a:pt x="-258" y="1165280"/>
                  <a:pt x="-220620" y="154085"/>
                  <a:pt x="442526" y="14042"/>
                </a:cubicBezTo>
                <a:cubicBezTo>
                  <a:pt x="1105672" y="-126001"/>
                  <a:pt x="3890061" y="815172"/>
                  <a:pt x="4198980" y="1336215"/>
                </a:cubicBezTo>
                <a:cubicBezTo>
                  <a:pt x="4507899" y="1857258"/>
                  <a:pt x="2942710" y="2942594"/>
                  <a:pt x="2296040" y="3140302"/>
                </a:cubicBezTo>
                <a:cubicBezTo>
                  <a:pt x="1649370" y="3338010"/>
                  <a:pt x="984164" y="2930237"/>
                  <a:pt x="318959" y="252246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6DC5D2-7568-32C1-B9A6-86DE83D06BB4}"/>
              </a:ext>
            </a:extLst>
          </p:cNvPr>
          <p:cNvGrpSpPr/>
          <p:nvPr/>
        </p:nvGrpSpPr>
        <p:grpSpPr>
          <a:xfrm>
            <a:off x="3935888" y="339502"/>
            <a:ext cx="1272223" cy="783087"/>
            <a:chOff x="857546" y="927617"/>
            <a:chExt cx="1272223" cy="783087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276C021-392F-3C26-DDB1-220F61B7FCCB}"/>
                </a:ext>
              </a:extLst>
            </p:cNvPr>
            <p:cNvSpPr/>
            <p:nvPr/>
          </p:nvSpPr>
          <p:spPr>
            <a:xfrm>
              <a:off x="857546" y="927617"/>
              <a:ext cx="1236218" cy="783087"/>
            </a:xfrm>
            <a:prstGeom prst="rect">
              <a:avLst/>
            </a:prstGeom>
            <a:grpFill/>
          </p:spPr>
          <p:txBody>
            <a:bodyPr wrap="square">
              <a:normAutofit fontScale="70000" lnSpcReduction="20000"/>
            </a:bodyPr>
            <a:lstStyle/>
            <a:p>
              <a:pPr algn="r"/>
              <a:r>
                <a:rPr lang="zh-CN" altLang="en-US" sz="5400" spc="300" dirty="0">
                  <a:solidFill>
                    <a:schemeClr val="bg1"/>
                  </a:solidFill>
                  <a:latin typeface="江西拙楷3.0" pitchFamily="2" charset="-122"/>
                  <a:ea typeface="江西拙楷3.0" pitchFamily="2" charset="-122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0EF2A0-5450-9BC4-1AB3-43BD9EF5A9A9}"/>
                </a:ext>
              </a:extLst>
            </p:cNvPr>
            <p:cNvSpPr/>
            <p:nvPr/>
          </p:nvSpPr>
          <p:spPr>
            <a:xfrm>
              <a:off x="857546" y="1410621"/>
              <a:ext cx="1272223" cy="300083"/>
            </a:xfrm>
            <a:prstGeom prst="rect">
              <a:avLst/>
            </a:prstGeom>
            <a:grp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1200" b="1" spc="3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CONTENT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35E6ACB-5F35-E724-AE28-C34C1044EB45}"/>
              </a:ext>
            </a:extLst>
          </p:cNvPr>
          <p:cNvGrpSpPr/>
          <p:nvPr/>
        </p:nvGrpSpPr>
        <p:grpSpPr>
          <a:xfrm>
            <a:off x="1117165" y="1947352"/>
            <a:ext cx="1553188" cy="1553188"/>
            <a:chOff x="673755" y="1795156"/>
            <a:chExt cx="1553188" cy="155318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FCE87AE-A9E4-8DC9-B982-85510D15C80C}"/>
                </a:ext>
              </a:extLst>
            </p:cNvPr>
            <p:cNvSpPr/>
            <p:nvPr/>
          </p:nvSpPr>
          <p:spPr>
            <a:xfrm>
              <a:off x="673755" y="1795156"/>
              <a:ext cx="1553188" cy="1553188"/>
            </a:xfrm>
            <a:prstGeom prst="ellipse">
              <a:avLst/>
            </a:prstGeom>
            <a:solidFill>
              <a:srgbClr val="42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AAC845E-3A71-1A53-054E-BC6E96823F7B}"/>
                </a:ext>
              </a:extLst>
            </p:cNvPr>
            <p:cNvSpPr txBox="1"/>
            <p:nvPr/>
          </p:nvSpPr>
          <p:spPr>
            <a:xfrm>
              <a:off x="743730" y="2538276"/>
              <a:ext cx="13601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项目背景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664D28B-E466-0526-A6AC-2ACF504151D5}"/>
                </a:ext>
              </a:extLst>
            </p:cNvPr>
            <p:cNvSpPr txBox="1"/>
            <p:nvPr/>
          </p:nvSpPr>
          <p:spPr>
            <a:xfrm>
              <a:off x="1065001" y="1978795"/>
              <a:ext cx="770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  <a:latin typeface="江西拙楷3.0" pitchFamily="2" charset="-122"/>
                  <a:ea typeface="江西拙楷3.0" pitchFamily="2" charset="-122"/>
                </a:rPr>
                <a:t>01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江西拙楷3.0" pitchFamily="2" charset="-122"/>
                <a:ea typeface="江西拙楷3.0" pitchFamily="2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71494A2-76A9-E0FB-9024-5B11C42D3906}"/>
              </a:ext>
            </a:extLst>
          </p:cNvPr>
          <p:cNvGrpSpPr/>
          <p:nvPr/>
        </p:nvGrpSpPr>
        <p:grpSpPr>
          <a:xfrm>
            <a:off x="2927178" y="1947352"/>
            <a:ext cx="1553188" cy="1553188"/>
            <a:chOff x="673755" y="1795156"/>
            <a:chExt cx="1553188" cy="155318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8ECDDD-D91E-5000-9438-BE00B3FAB967}"/>
                </a:ext>
              </a:extLst>
            </p:cNvPr>
            <p:cNvSpPr/>
            <p:nvPr/>
          </p:nvSpPr>
          <p:spPr>
            <a:xfrm>
              <a:off x="673755" y="1795156"/>
              <a:ext cx="1553188" cy="1553188"/>
            </a:xfrm>
            <a:prstGeom prst="ellipse">
              <a:avLst/>
            </a:prstGeom>
            <a:solidFill>
              <a:srgbClr val="42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7B18E09-024A-1E3F-05DC-60B8EF913D8B}"/>
                </a:ext>
              </a:extLst>
            </p:cNvPr>
            <p:cNvSpPr txBox="1"/>
            <p:nvPr/>
          </p:nvSpPr>
          <p:spPr>
            <a:xfrm>
              <a:off x="770296" y="2536010"/>
              <a:ext cx="13601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  <a:latin typeface="江西拙楷3.0" pitchFamily="2" charset="-122"/>
                  <a:ea typeface="江西拙楷3.0" pitchFamily="2" charset="-122"/>
                </a:defRPr>
              </a:lvl1pPr>
            </a:lstStyle>
            <a:p>
              <a:r>
                <a: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项目内容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DEFEACE-B5E7-9D6E-FB8C-C388F860C784}"/>
                </a:ext>
              </a:extLst>
            </p:cNvPr>
            <p:cNvSpPr txBox="1"/>
            <p:nvPr/>
          </p:nvSpPr>
          <p:spPr>
            <a:xfrm>
              <a:off x="1065001" y="1978795"/>
              <a:ext cx="770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  <a:latin typeface="江西拙楷3.0" pitchFamily="2" charset="-122"/>
                  <a:ea typeface="江西拙楷3.0" pitchFamily="2" charset="-122"/>
                </a:rPr>
                <a:t>02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江西拙楷3.0" pitchFamily="2" charset="-122"/>
                <a:ea typeface="江西拙楷3.0" pitchFamily="2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B575A71-28E3-324E-E014-21C83989707A}"/>
              </a:ext>
            </a:extLst>
          </p:cNvPr>
          <p:cNvGrpSpPr/>
          <p:nvPr/>
        </p:nvGrpSpPr>
        <p:grpSpPr>
          <a:xfrm>
            <a:off x="4737191" y="1947352"/>
            <a:ext cx="1553188" cy="1553188"/>
            <a:chOff x="673755" y="1795156"/>
            <a:chExt cx="1553188" cy="155318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6BC53BF-E921-C70A-8A44-70EE91006340}"/>
                </a:ext>
              </a:extLst>
            </p:cNvPr>
            <p:cNvSpPr/>
            <p:nvPr/>
          </p:nvSpPr>
          <p:spPr>
            <a:xfrm>
              <a:off x="673755" y="1795156"/>
              <a:ext cx="1553188" cy="1553188"/>
            </a:xfrm>
            <a:prstGeom prst="ellipse">
              <a:avLst/>
            </a:prstGeom>
            <a:solidFill>
              <a:srgbClr val="42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802B96E-E099-FD57-F295-ECE1FA70219D}"/>
                </a:ext>
              </a:extLst>
            </p:cNvPr>
            <p:cNvSpPr txBox="1"/>
            <p:nvPr/>
          </p:nvSpPr>
          <p:spPr>
            <a:xfrm>
              <a:off x="770296" y="2532034"/>
              <a:ext cx="13601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  <a:latin typeface="江西拙楷3.0" pitchFamily="2" charset="-122"/>
                  <a:ea typeface="江西拙楷3.0" pitchFamily="2" charset="-122"/>
                </a:defRPr>
              </a:lvl1pPr>
            </a:lstStyle>
            <a:p>
              <a:r>
                <a: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效果测试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F34676A-C850-BD87-AC60-AA81579EBBE8}"/>
                </a:ext>
              </a:extLst>
            </p:cNvPr>
            <p:cNvSpPr txBox="1"/>
            <p:nvPr/>
          </p:nvSpPr>
          <p:spPr>
            <a:xfrm>
              <a:off x="1065001" y="1978795"/>
              <a:ext cx="770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  <a:latin typeface="江西拙楷3.0" pitchFamily="2" charset="-122"/>
                  <a:ea typeface="江西拙楷3.0" pitchFamily="2" charset="-122"/>
                </a:rPr>
                <a:t>03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江西拙楷3.0" pitchFamily="2" charset="-122"/>
                <a:ea typeface="江西拙楷3.0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D837F9B-7B7C-A62E-9A1B-B2E63C47308C}"/>
              </a:ext>
            </a:extLst>
          </p:cNvPr>
          <p:cNvGrpSpPr/>
          <p:nvPr/>
        </p:nvGrpSpPr>
        <p:grpSpPr>
          <a:xfrm>
            <a:off x="6547204" y="1947352"/>
            <a:ext cx="1553188" cy="1553188"/>
            <a:chOff x="673755" y="1795156"/>
            <a:chExt cx="1553188" cy="1553188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6E0E508-2A98-BC66-5760-137A9861E717}"/>
                </a:ext>
              </a:extLst>
            </p:cNvPr>
            <p:cNvSpPr/>
            <p:nvPr/>
          </p:nvSpPr>
          <p:spPr>
            <a:xfrm>
              <a:off x="673755" y="1795156"/>
              <a:ext cx="1553188" cy="1553188"/>
            </a:xfrm>
            <a:prstGeom prst="ellipse">
              <a:avLst/>
            </a:prstGeom>
            <a:solidFill>
              <a:srgbClr val="42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249FBAC-F6BA-0E54-11B6-0502AEE11A8C}"/>
                </a:ext>
              </a:extLst>
            </p:cNvPr>
            <p:cNvSpPr txBox="1"/>
            <p:nvPr/>
          </p:nvSpPr>
          <p:spPr>
            <a:xfrm>
              <a:off x="770296" y="2543825"/>
              <a:ext cx="13601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  <a:latin typeface="江西拙楷3.0" pitchFamily="2" charset="-122"/>
                  <a:ea typeface="江西拙楷3.0" pitchFamily="2" charset="-122"/>
                </a:defRPr>
              </a:lvl1pPr>
            </a:lstStyle>
            <a:p>
              <a:r>
                <a: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后期工作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1487C83-7C75-EB91-CB69-C5E242758916}"/>
                </a:ext>
              </a:extLst>
            </p:cNvPr>
            <p:cNvSpPr txBox="1"/>
            <p:nvPr/>
          </p:nvSpPr>
          <p:spPr>
            <a:xfrm>
              <a:off x="1065001" y="1978795"/>
              <a:ext cx="770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  <a:latin typeface="江西拙楷3.0" pitchFamily="2" charset="-122"/>
                  <a:ea typeface="江西拙楷3.0" pitchFamily="2" charset="-122"/>
                </a:rPr>
                <a:t>04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江西拙楷3.0" pitchFamily="2" charset="-122"/>
                <a:ea typeface="江西拙楷3.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45518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CSE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971600" y="1203598"/>
            <a:ext cx="3778872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优化目标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基本块内公共子表达式删除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基本块间公共子表达式删除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常量折叠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复写传播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369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CSE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971600" y="1203598"/>
            <a:ext cx="377887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Value Numbering</a:t>
            </a: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9872C6-75CD-4CFD-B07D-999FF324424C}"/>
              </a:ext>
            </a:extLst>
          </p:cNvPr>
          <p:cNvSpPr txBox="1"/>
          <p:nvPr/>
        </p:nvSpPr>
        <p:spPr>
          <a:xfrm>
            <a:off x="1612734" y="1422994"/>
            <a:ext cx="6271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98C1A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C98C1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C98C1A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C98C1A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i="1" dirty="0">
                <a:solidFill>
                  <a:srgbClr val="821E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8415A"/>
                </a:solidFill>
                <a:effectLst/>
                <a:latin typeface="Consolas" panose="020B0609020204030204" pitchFamily="49" charset="0"/>
              </a:rPr>
              <a:t>value_numbering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i="1" dirty="0">
                <a:solidFill>
                  <a:srgbClr val="821E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8415A"/>
                </a:solidFill>
                <a:effectLst/>
                <a:latin typeface="Consolas" panose="020B0609020204030204" pitchFamily="49" charset="0"/>
              </a:rPr>
              <a:t>next_number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C49E99-D3B4-40BE-A0E2-6429DBFDFB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3728" y="2155091"/>
            <a:ext cx="4560186" cy="25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CSE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971600" y="1203598"/>
            <a:ext cx="377887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Value Numbering</a:t>
            </a: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64AC79-E36B-4CD2-BFC3-AE5B4AC488F1}"/>
              </a:ext>
            </a:extLst>
          </p:cNvPr>
          <p:cNvSpPr txBox="1"/>
          <p:nvPr/>
        </p:nvSpPr>
        <p:spPr>
          <a:xfrm>
            <a:off x="1619672" y="2578265"/>
            <a:ext cx="22322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两个操作数都在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VN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表中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B495A4-CD58-4906-936E-A63024FA6A67}"/>
              </a:ext>
            </a:extLst>
          </p:cNvPr>
          <p:cNvSpPr txBox="1"/>
          <p:nvPr/>
        </p:nvSpPr>
        <p:spPr>
          <a:xfrm>
            <a:off x="4283968" y="2327522"/>
            <a:ext cx="26642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对应运算表达式在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VN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表中：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8B547C-D4F0-42CD-AAC6-16F92C6C8DDA}"/>
              </a:ext>
            </a:extLst>
          </p:cNvPr>
          <p:cNvSpPr txBox="1"/>
          <p:nvPr/>
        </p:nvSpPr>
        <p:spPr>
          <a:xfrm>
            <a:off x="4283968" y="2859782"/>
            <a:ext cx="26642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对应运算表达式不在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VN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表中：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4CCA91-B8AA-4E78-99FC-6115ECAF9BDE}"/>
              </a:ext>
            </a:extLst>
          </p:cNvPr>
          <p:cNvSpPr txBox="1"/>
          <p:nvPr/>
        </p:nvSpPr>
        <p:spPr>
          <a:xfrm>
            <a:off x="7452320" y="2307851"/>
            <a:ext cx="9277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替换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E32A27-EBC0-4E35-867D-BC4F10D78FB9}"/>
              </a:ext>
            </a:extLst>
          </p:cNvPr>
          <p:cNvSpPr txBox="1"/>
          <p:nvPr/>
        </p:nvSpPr>
        <p:spPr>
          <a:xfrm>
            <a:off x="7433302" y="2898000"/>
            <a:ext cx="10991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新增表达式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780D8D-F031-4FC0-AEC8-FD1353F12AA5}"/>
              </a:ext>
            </a:extLst>
          </p:cNvPr>
          <p:cNvSpPr txBox="1"/>
          <p:nvPr/>
        </p:nvSpPr>
        <p:spPr>
          <a:xfrm>
            <a:off x="1547664" y="3713475"/>
            <a:ext cx="25202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少于两个操作数在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VN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表中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D55978-4CD5-48CC-99FD-07CD93189D17}"/>
              </a:ext>
            </a:extLst>
          </p:cNvPr>
          <p:cNvSpPr txBox="1"/>
          <p:nvPr/>
        </p:nvSpPr>
        <p:spPr>
          <a:xfrm>
            <a:off x="4211960" y="3693681"/>
            <a:ext cx="33123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新增表达式、表中没有的操作数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9872C6-75CD-4CFD-B07D-999FF324424C}"/>
              </a:ext>
            </a:extLst>
          </p:cNvPr>
          <p:cNvSpPr txBox="1"/>
          <p:nvPr/>
        </p:nvSpPr>
        <p:spPr>
          <a:xfrm>
            <a:off x="1612734" y="1422994"/>
            <a:ext cx="6271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98C1A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C98C1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C98C1A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C98C1A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i="1" dirty="0">
                <a:solidFill>
                  <a:srgbClr val="821E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8415A"/>
                </a:solidFill>
                <a:effectLst/>
                <a:latin typeface="Consolas" panose="020B0609020204030204" pitchFamily="49" charset="0"/>
              </a:rPr>
              <a:t>value_numbering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i="1" dirty="0">
                <a:solidFill>
                  <a:srgbClr val="821E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8415A"/>
                </a:solidFill>
                <a:effectLst/>
                <a:latin typeface="Consolas" panose="020B0609020204030204" pitchFamily="49" charset="0"/>
              </a:rPr>
              <a:t>next_number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000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CSE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971600" y="1203598"/>
            <a:ext cx="3778872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Value Numbering</a:t>
            </a:r>
          </a:p>
          <a:p>
            <a:pPr marL="285750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基本块内公共子表达式删除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每次初始化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VN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表为空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可以不处理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基本块间公共子表达式删除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只初始化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VN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表一次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可以删除公共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99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CSE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611560" y="1203598"/>
            <a:ext cx="3778872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zh-CN" sz="16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const_fold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值编码前执行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类型转换判断是否为常量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执行计算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复写传播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移除指令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3EEED7-3D96-4D6A-8EAE-AA6A31C13B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1960" y="987574"/>
            <a:ext cx="5065383" cy="313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0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789247" y="1308215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6" name="文本框 78">
            <a:extLst>
              <a:ext uri="{FF2B5EF4-FFF2-40B4-BE49-F238E27FC236}">
                <a16:creationId xmlns:a16="http://schemas.microsoft.com/office/drawing/2014/main" id="{FB7199FF-87F5-41CA-88AF-E08C7EC72879}"/>
              </a:ext>
            </a:extLst>
          </p:cNvPr>
          <p:cNvSpPr txBox="1">
            <a:spLocks/>
          </p:cNvSpPr>
          <p:nvPr/>
        </p:nvSpPr>
        <p:spPr bwMode="auto">
          <a:xfrm>
            <a:off x="1057839" y="3667918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SimplifyCFG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7" name="Freeform: Shape 2">
            <a:extLst>
              <a:ext uri="{FF2B5EF4-FFF2-40B4-BE49-F238E27FC236}">
                <a16:creationId xmlns:a16="http://schemas.microsoft.com/office/drawing/2014/main" id="{DDCC3367-F00C-4D3F-A20C-9D5F8F295840}"/>
              </a:ext>
            </a:extLst>
          </p:cNvPr>
          <p:cNvSpPr>
            <a:spLocks/>
          </p:cNvSpPr>
          <p:nvPr/>
        </p:nvSpPr>
        <p:spPr bwMode="auto">
          <a:xfrm>
            <a:off x="3200282" y="1302613"/>
            <a:ext cx="1635792" cy="1591779"/>
          </a:xfrm>
          <a:custGeom>
            <a:avLst/>
            <a:gdLst>
              <a:gd name="T0" fmla="*/ 131 w 164"/>
              <a:gd name="T1" fmla="*/ 15 h 159"/>
              <a:gd name="T2" fmla="*/ 85 w 164"/>
              <a:gd name="T3" fmla="*/ 0 h 159"/>
              <a:gd name="T4" fmla="*/ 0 w 164"/>
              <a:gd name="T5" fmla="*/ 86 h 159"/>
              <a:gd name="T6" fmla="*/ 0 w 164"/>
              <a:gd name="T7" fmla="*/ 159 h 159"/>
              <a:gd name="T8" fmla="*/ 10 w 164"/>
              <a:gd name="T9" fmla="*/ 140 h 159"/>
              <a:gd name="T10" fmla="*/ 57 w 164"/>
              <a:gd name="T11" fmla="*/ 104 h 159"/>
              <a:gd name="T12" fmla="*/ 164 w 164"/>
              <a:gd name="T13" fmla="*/ 56 h 159"/>
              <a:gd name="T14" fmla="*/ 131 w 164"/>
              <a:gd name="T15" fmla="*/ 15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159">
                <a:moveTo>
                  <a:pt x="131" y="15"/>
                </a:moveTo>
                <a:cubicBezTo>
                  <a:pt x="112" y="2"/>
                  <a:pt x="92" y="0"/>
                  <a:pt x="85" y="0"/>
                </a:cubicBezTo>
                <a:cubicBezTo>
                  <a:pt x="38" y="1"/>
                  <a:pt x="0" y="39"/>
                  <a:pt x="0" y="86"/>
                </a:cubicBezTo>
                <a:cubicBezTo>
                  <a:pt x="0" y="159"/>
                  <a:pt x="0" y="159"/>
                  <a:pt x="0" y="159"/>
                </a:cubicBezTo>
                <a:cubicBezTo>
                  <a:pt x="3" y="153"/>
                  <a:pt x="6" y="146"/>
                  <a:pt x="10" y="140"/>
                </a:cubicBezTo>
                <a:cubicBezTo>
                  <a:pt x="28" y="115"/>
                  <a:pt x="55" y="104"/>
                  <a:pt x="57" y="104"/>
                </a:cubicBezTo>
                <a:cubicBezTo>
                  <a:pt x="164" y="56"/>
                  <a:pt x="164" y="56"/>
                  <a:pt x="164" y="56"/>
                </a:cubicBezTo>
                <a:cubicBezTo>
                  <a:pt x="161" y="49"/>
                  <a:pt x="150" y="29"/>
                  <a:pt x="131" y="15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8" name="Freeform: Shape 3">
            <a:extLst>
              <a:ext uri="{FF2B5EF4-FFF2-40B4-BE49-F238E27FC236}">
                <a16:creationId xmlns:a16="http://schemas.microsoft.com/office/drawing/2014/main" id="{F898A036-5F8C-4148-87D3-11CD10AF62F9}"/>
              </a:ext>
            </a:extLst>
          </p:cNvPr>
          <p:cNvSpPr>
            <a:spLocks/>
          </p:cNvSpPr>
          <p:nvPr/>
        </p:nvSpPr>
        <p:spPr bwMode="auto">
          <a:xfrm>
            <a:off x="3200282" y="2417591"/>
            <a:ext cx="1591779" cy="1628453"/>
          </a:xfrm>
          <a:custGeom>
            <a:avLst/>
            <a:gdLst>
              <a:gd name="T0" fmla="*/ 56 w 159"/>
              <a:gd name="T1" fmla="*/ 0 h 163"/>
              <a:gd name="T2" fmla="*/ 15 w 159"/>
              <a:gd name="T3" fmla="*/ 33 h 163"/>
              <a:gd name="T4" fmla="*/ 0 w 159"/>
              <a:gd name="T5" fmla="*/ 79 h 163"/>
              <a:gd name="T6" fmla="*/ 86 w 159"/>
              <a:gd name="T7" fmla="*/ 163 h 163"/>
              <a:gd name="T8" fmla="*/ 159 w 159"/>
              <a:gd name="T9" fmla="*/ 163 h 163"/>
              <a:gd name="T10" fmla="*/ 140 w 159"/>
              <a:gd name="T11" fmla="*/ 153 h 163"/>
              <a:gd name="T12" fmla="*/ 104 w 159"/>
              <a:gd name="T13" fmla="*/ 107 h 163"/>
              <a:gd name="T14" fmla="*/ 56 w 159"/>
              <a:gd name="T1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63">
                <a:moveTo>
                  <a:pt x="56" y="0"/>
                </a:moveTo>
                <a:cubicBezTo>
                  <a:pt x="49" y="3"/>
                  <a:pt x="29" y="13"/>
                  <a:pt x="15" y="33"/>
                </a:cubicBezTo>
                <a:cubicBezTo>
                  <a:pt x="2" y="52"/>
                  <a:pt x="0" y="71"/>
                  <a:pt x="0" y="79"/>
                </a:cubicBezTo>
                <a:cubicBezTo>
                  <a:pt x="1" y="125"/>
                  <a:pt x="39" y="163"/>
                  <a:pt x="86" y="163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3" y="161"/>
                  <a:pt x="146" y="158"/>
                  <a:pt x="140" y="153"/>
                </a:cubicBezTo>
                <a:cubicBezTo>
                  <a:pt x="115" y="136"/>
                  <a:pt x="104" y="109"/>
                  <a:pt x="104" y="107"/>
                </a:cubicBezTo>
                <a:lnTo>
                  <a:pt x="56" y="0"/>
                </a:ln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" name="Freeform: Shape 4">
            <a:extLst>
              <a:ext uri="{FF2B5EF4-FFF2-40B4-BE49-F238E27FC236}">
                <a16:creationId xmlns:a16="http://schemas.microsoft.com/office/drawing/2014/main" id="{27A740A3-5C51-46D8-8D0F-8B3B746481D2}"/>
              </a:ext>
            </a:extLst>
          </p:cNvPr>
          <p:cNvSpPr>
            <a:spLocks/>
          </p:cNvSpPr>
          <p:nvPr/>
        </p:nvSpPr>
        <p:spPr bwMode="auto">
          <a:xfrm>
            <a:off x="4359273" y="1302613"/>
            <a:ext cx="1584441" cy="1643124"/>
          </a:xfrm>
          <a:custGeom>
            <a:avLst/>
            <a:gdLst>
              <a:gd name="T0" fmla="*/ 73 w 158"/>
              <a:gd name="T1" fmla="*/ 0 h 164"/>
              <a:gd name="T2" fmla="*/ 0 w 158"/>
              <a:gd name="T3" fmla="*/ 0 h 164"/>
              <a:gd name="T4" fmla="*/ 18 w 158"/>
              <a:gd name="T5" fmla="*/ 10 h 164"/>
              <a:gd name="T6" fmla="*/ 55 w 158"/>
              <a:gd name="T7" fmla="*/ 57 h 164"/>
              <a:gd name="T8" fmla="*/ 102 w 158"/>
              <a:gd name="T9" fmla="*/ 164 h 164"/>
              <a:gd name="T10" fmla="*/ 143 w 158"/>
              <a:gd name="T11" fmla="*/ 131 h 164"/>
              <a:gd name="T12" fmla="*/ 158 w 158"/>
              <a:gd name="T13" fmla="*/ 85 h 164"/>
              <a:gd name="T14" fmla="*/ 73 w 158"/>
              <a:gd name="T15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8" h="164">
                <a:moveTo>
                  <a:pt x="73" y="0"/>
                </a:moveTo>
                <a:cubicBezTo>
                  <a:pt x="0" y="0"/>
                  <a:pt x="0" y="0"/>
                  <a:pt x="0" y="0"/>
                </a:cubicBezTo>
                <a:cubicBezTo>
                  <a:pt x="6" y="3"/>
                  <a:pt x="12" y="6"/>
                  <a:pt x="18" y="10"/>
                </a:cubicBezTo>
                <a:cubicBezTo>
                  <a:pt x="43" y="28"/>
                  <a:pt x="54" y="55"/>
                  <a:pt x="55" y="57"/>
                </a:cubicBezTo>
                <a:cubicBezTo>
                  <a:pt x="102" y="164"/>
                  <a:pt x="102" y="164"/>
                  <a:pt x="102" y="164"/>
                </a:cubicBezTo>
                <a:cubicBezTo>
                  <a:pt x="109" y="161"/>
                  <a:pt x="130" y="150"/>
                  <a:pt x="143" y="131"/>
                </a:cubicBezTo>
                <a:cubicBezTo>
                  <a:pt x="157" y="112"/>
                  <a:pt x="158" y="92"/>
                  <a:pt x="158" y="85"/>
                </a:cubicBezTo>
                <a:cubicBezTo>
                  <a:pt x="158" y="38"/>
                  <a:pt x="119" y="0"/>
                  <a:pt x="73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Freeform: Shape 5">
            <a:extLst>
              <a:ext uri="{FF2B5EF4-FFF2-40B4-BE49-F238E27FC236}">
                <a16:creationId xmlns:a16="http://schemas.microsoft.com/office/drawing/2014/main" id="{D4D1F73F-89D0-4EA1-AAEB-72C059A0D24F}"/>
              </a:ext>
            </a:extLst>
          </p:cNvPr>
          <p:cNvSpPr>
            <a:spLocks/>
          </p:cNvSpPr>
          <p:nvPr/>
        </p:nvSpPr>
        <p:spPr bwMode="auto">
          <a:xfrm>
            <a:off x="4307926" y="2468940"/>
            <a:ext cx="1635792" cy="1577108"/>
          </a:xfrm>
          <a:custGeom>
            <a:avLst/>
            <a:gdLst>
              <a:gd name="T0" fmla="*/ 107 w 163"/>
              <a:gd name="T1" fmla="*/ 55 h 158"/>
              <a:gd name="T2" fmla="*/ 0 w 163"/>
              <a:gd name="T3" fmla="*/ 102 h 158"/>
              <a:gd name="T4" fmla="*/ 33 w 163"/>
              <a:gd name="T5" fmla="*/ 143 h 158"/>
              <a:gd name="T6" fmla="*/ 78 w 163"/>
              <a:gd name="T7" fmla="*/ 158 h 158"/>
              <a:gd name="T8" fmla="*/ 163 w 163"/>
              <a:gd name="T9" fmla="*/ 73 h 158"/>
              <a:gd name="T10" fmla="*/ 163 w 163"/>
              <a:gd name="T11" fmla="*/ 0 h 158"/>
              <a:gd name="T12" fmla="*/ 153 w 163"/>
              <a:gd name="T13" fmla="*/ 18 h 158"/>
              <a:gd name="T14" fmla="*/ 107 w 163"/>
              <a:gd name="T15" fmla="*/ 5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3" h="158">
                <a:moveTo>
                  <a:pt x="107" y="55"/>
                </a:moveTo>
                <a:cubicBezTo>
                  <a:pt x="0" y="102"/>
                  <a:pt x="0" y="102"/>
                  <a:pt x="0" y="102"/>
                </a:cubicBezTo>
                <a:cubicBezTo>
                  <a:pt x="3" y="109"/>
                  <a:pt x="13" y="130"/>
                  <a:pt x="33" y="143"/>
                </a:cubicBezTo>
                <a:cubicBezTo>
                  <a:pt x="52" y="157"/>
                  <a:pt x="71" y="158"/>
                  <a:pt x="78" y="158"/>
                </a:cubicBezTo>
                <a:cubicBezTo>
                  <a:pt x="125" y="158"/>
                  <a:pt x="163" y="119"/>
                  <a:pt x="163" y="73"/>
                </a:cubicBezTo>
                <a:cubicBezTo>
                  <a:pt x="163" y="0"/>
                  <a:pt x="163" y="0"/>
                  <a:pt x="163" y="0"/>
                </a:cubicBezTo>
                <a:cubicBezTo>
                  <a:pt x="161" y="6"/>
                  <a:pt x="158" y="12"/>
                  <a:pt x="153" y="18"/>
                </a:cubicBezTo>
                <a:cubicBezTo>
                  <a:pt x="136" y="43"/>
                  <a:pt x="109" y="54"/>
                  <a:pt x="107" y="55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1" name="Rectangle: Rounded Corners 6">
            <a:extLst>
              <a:ext uri="{FF2B5EF4-FFF2-40B4-BE49-F238E27FC236}">
                <a16:creationId xmlns:a16="http://schemas.microsoft.com/office/drawing/2014/main" id="{CC5910B2-7286-4A1A-BD8B-DE355E2221D5}"/>
              </a:ext>
            </a:extLst>
          </p:cNvPr>
          <p:cNvSpPr/>
          <p:nvPr/>
        </p:nvSpPr>
        <p:spPr>
          <a:xfrm>
            <a:off x="5497146" y="1302613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2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2" name="Rectangle: Rounded Corners 7">
            <a:extLst>
              <a:ext uri="{FF2B5EF4-FFF2-40B4-BE49-F238E27FC236}">
                <a16:creationId xmlns:a16="http://schemas.microsoft.com/office/drawing/2014/main" id="{C61F498C-5512-49A1-A0D7-E280223FA97E}"/>
              </a:ext>
            </a:extLst>
          </p:cNvPr>
          <p:cNvSpPr/>
          <p:nvPr/>
        </p:nvSpPr>
        <p:spPr>
          <a:xfrm>
            <a:off x="3200282" y="1302609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3" name="Rectangle: Rounded Corners 8">
            <a:extLst>
              <a:ext uri="{FF2B5EF4-FFF2-40B4-BE49-F238E27FC236}">
                <a16:creationId xmlns:a16="http://schemas.microsoft.com/office/drawing/2014/main" id="{9BB2F818-779E-4CF6-A3C1-21D7DA231468}"/>
              </a:ext>
            </a:extLst>
          </p:cNvPr>
          <p:cNvSpPr/>
          <p:nvPr/>
        </p:nvSpPr>
        <p:spPr>
          <a:xfrm>
            <a:off x="5497146" y="3598810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4" name="Rectangle: Rounded Corners 9">
            <a:extLst>
              <a:ext uri="{FF2B5EF4-FFF2-40B4-BE49-F238E27FC236}">
                <a16:creationId xmlns:a16="http://schemas.microsoft.com/office/drawing/2014/main" id="{6164A8B8-0753-4232-94A8-65FA32C63FC7}"/>
              </a:ext>
            </a:extLst>
          </p:cNvPr>
          <p:cNvSpPr/>
          <p:nvPr/>
        </p:nvSpPr>
        <p:spPr>
          <a:xfrm>
            <a:off x="3200282" y="3598810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2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7" name="文本框 78">
            <a:extLst>
              <a:ext uri="{FF2B5EF4-FFF2-40B4-BE49-F238E27FC236}">
                <a16:creationId xmlns:a16="http://schemas.microsoft.com/office/drawing/2014/main" id="{2E3EB17F-7E2D-4AE4-8190-17F8F4F2AE42}"/>
              </a:ext>
            </a:extLst>
          </p:cNvPr>
          <p:cNvSpPr txBox="1">
            <a:spLocks/>
          </p:cNvSpPr>
          <p:nvPr/>
        </p:nvSpPr>
        <p:spPr bwMode="auto">
          <a:xfrm>
            <a:off x="6228184" y="1198091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Common Subexpression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Elimination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7" name="文本框 78">
            <a:extLst>
              <a:ext uri="{FF2B5EF4-FFF2-40B4-BE49-F238E27FC236}">
                <a16:creationId xmlns:a16="http://schemas.microsoft.com/office/drawing/2014/main" id="{DCDF7D9E-BFB8-4E82-9728-061E5C4BB585}"/>
              </a:ext>
            </a:extLst>
          </p:cNvPr>
          <p:cNvSpPr txBox="1">
            <a:spLocks/>
          </p:cNvSpPr>
          <p:nvPr/>
        </p:nvSpPr>
        <p:spPr bwMode="auto">
          <a:xfrm>
            <a:off x="6262836" y="3667918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Dead Code Elimination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571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DCE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971600" y="1203598"/>
            <a:ext cx="43204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优化目标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删除没有在任何位置被用到的指令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89C988-4C49-4E8A-81B9-8F78EFCC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648" y="1939815"/>
            <a:ext cx="4313764" cy="240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8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1492983" y="35065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DCE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173749" y="1491630"/>
            <a:ext cx="432048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初始化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worklist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trivially dead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的指令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迭代删除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提前释放对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的引用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93B15E-8F13-438A-9EBD-88F7A358D6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5976" y="1319738"/>
            <a:ext cx="4211960" cy="21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789247" y="1308215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Mem2Reg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6" name="文本框 78">
            <a:extLst>
              <a:ext uri="{FF2B5EF4-FFF2-40B4-BE49-F238E27FC236}">
                <a16:creationId xmlns:a16="http://schemas.microsoft.com/office/drawing/2014/main" id="{FB7199FF-87F5-41CA-88AF-E08C7EC72879}"/>
              </a:ext>
            </a:extLst>
          </p:cNvPr>
          <p:cNvSpPr txBox="1">
            <a:spLocks/>
          </p:cNvSpPr>
          <p:nvPr/>
        </p:nvSpPr>
        <p:spPr bwMode="auto">
          <a:xfrm>
            <a:off x="1057839" y="3667918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SimplifyCFG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7" name="Freeform: Shape 2">
            <a:extLst>
              <a:ext uri="{FF2B5EF4-FFF2-40B4-BE49-F238E27FC236}">
                <a16:creationId xmlns:a16="http://schemas.microsoft.com/office/drawing/2014/main" id="{DDCC3367-F00C-4D3F-A20C-9D5F8F295840}"/>
              </a:ext>
            </a:extLst>
          </p:cNvPr>
          <p:cNvSpPr>
            <a:spLocks/>
          </p:cNvSpPr>
          <p:nvPr/>
        </p:nvSpPr>
        <p:spPr bwMode="auto">
          <a:xfrm>
            <a:off x="3200282" y="1302613"/>
            <a:ext cx="1635792" cy="1591779"/>
          </a:xfrm>
          <a:custGeom>
            <a:avLst/>
            <a:gdLst>
              <a:gd name="T0" fmla="*/ 131 w 164"/>
              <a:gd name="T1" fmla="*/ 15 h 159"/>
              <a:gd name="T2" fmla="*/ 85 w 164"/>
              <a:gd name="T3" fmla="*/ 0 h 159"/>
              <a:gd name="T4" fmla="*/ 0 w 164"/>
              <a:gd name="T5" fmla="*/ 86 h 159"/>
              <a:gd name="T6" fmla="*/ 0 w 164"/>
              <a:gd name="T7" fmla="*/ 159 h 159"/>
              <a:gd name="T8" fmla="*/ 10 w 164"/>
              <a:gd name="T9" fmla="*/ 140 h 159"/>
              <a:gd name="T10" fmla="*/ 57 w 164"/>
              <a:gd name="T11" fmla="*/ 104 h 159"/>
              <a:gd name="T12" fmla="*/ 164 w 164"/>
              <a:gd name="T13" fmla="*/ 56 h 159"/>
              <a:gd name="T14" fmla="*/ 131 w 164"/>
              <a:gd name="T15" fmla="*/ 15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159">
                <a:moveTo>
                  <a:pt x="131" y="15"/>
                </a:moveTo>
                <a:cubicBezTo>
                  <a:pt x="112" y="2"/>
                  <a:pt x="92" y="0"/>
                  <a:pt x="85" y="0"/>
                </a:cubicBezTo>
                <a:cubicBezTo>
                  <a:pt x="38" y="1"/>
                  <a:pt x="0" y="39"/>
                  <a:pt x="0" y="86"/>
                </a:cubicBezTo>
                <a:cubicBezTo>
                  <a:pt x="0" y="159"/>
                  <a:pt x="0" y="159"/>
                  <a:pt x="0" y="159"/>
                </a:cubicBezTo>
                <a:cubicBezTo>
                  <a:pt x="3" y="153"/>
                  <a:pt x="6" y="146"/>
                  <a:pt x="10" y="140"/>
                </a:cubicBezTo>
                <a:cubicBezTo>
                  <a:pt x="28" y="115"/>
                  <a:pt x="55" y="104"/>
                  <a:pt x="57" y="104"/>
                </a:cubicBezTo>
                <a:cubicBezTo>
                  <a:pt x="164" y="56"/>
                  <a:pt x="164" y="56"/>
                  <a:pt x="164" y="56"/>
                </a:cubicBezTo>
                <a:cubicBezTo>
                  <a:pt x="161" y="49"/>
                  <a:pt x="150" y="29"/>
                  <a:pt x="131" y="15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8" name="Freeform: Shape 3">
            <a:extLst>
              <a:ext uri="{FF2B5EF4-FFF2-40B4-BE49-F238E27FC236}">
                <a16:creationId xmlns:a16="http://schemas.microsoft.com/office/drawing/2014/main" id="{F898A036-5F8C-4148-87D3-11CD10AF62F9}"/>
              </a:ext>
            </a:extLst>
          </p:cNvPr>
          <p:cNvSpPr>
            <a:spLocks/>
          </p:cNvSpPr>
          <p:nvPr/>
        </p:nvSpPr>
        <p:spPr bwMode="auto">
          <a:xfrm>
            <a:off x="3200282" y="2417591"/>
            <a:ext cx="1591779" cy="1628453"/>
          </a:xfrm>
          <a:custGeom>
            <a:avLst/>
            <a:gdLst>
              <a:gd name="T0" fmla="*/ 56 w 159"/>
              <a:gd name="T1" fmla="*/ 0 h 163"/>
              <a:gd name="T2" fmla="*/ 15 w 159"/>
              <a:gd name="T3" fmla="*/ 33 h 163"/>
              <a:gd name="T4" fmla="*/ 0 w 159"/>
              <a:gd name="T5" fmla="*/ 79 h 163"/>
              <a:gd name="T6" fmla="*/ 86 w 159"/>
              <a:gd name="T7" fmla="*/ 163 h 163"/>
              <a:gd name="T8" fmla="*/ 159 w 159"/>
              <a:gd name="T9" fmla="*/ 163 h 163"/>
              <a:gd name="T10" fmla="*/ 140 w 159"/>
              <a:gd name="T11" fmla="*/ 153 h 163"/>
              <a:gd name="T12" fmla="*/ 104 w 159"/>
              <a:gd name="T13" fmla="*/ 107 h 163"/>
              <a:gd name="T14" fmla="*/ 56 w 159"/>
              <a:gd name="T1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63">
                <a:moveTo>
                  <a:pt x="56" y="0"/>
                </a:moveTo>
                <a:cubicBezTo>
                  <a:pt x="49" y="3"/>
                  <a:pt x="29" y="13"/>
                  <a:pt x="15" y="33"/>
                </a:cubicBezTo>
                <a:cubicBezTo>
                  <a:pt x="2" y="52"/>
                  <a:pt x="0" y="71"/>
                  <a:pt x="0" y="79"/>
                </a:cubicBezTo>
                <a:cubicBezTo>
                  <a:pt x="1" y="125"/>
                  <a:pt x="39" y="163"/>
                  <a:pt x="86" y="163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3" y="161"/>
                  <a:pt x="146" y="158"/>
                  <a:pt x="140" y="153"/>
                </a:cubicBezTo>
                <a:cubicBezTo>
                  <a:pt x="115" y="136"/>
                  <a:pt x="104" y="109"/>
                  <a:pt x="104" y="107"/>
                </a:cubicBezTo>
                <a:lnTo>
                  <a:pt x="56" y="0"/>
                </a:ln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" name="Freeform: Shape 4">
            <a:extLst>
              <a:ext uri="{FF2B5EF4-FFF2-40B4-BE49-F238E27FC236}">
                <a16:creationId xmlns:a16="http://schemas.microsoft.com/office/drawing/2014/main" id="{27A740A3-5C51-46D8-8D0F-8B3B746481D2}"/>
              </a:ext>
            </a:extLst>
          </p:cNvPr>
          <p:cNvSpPr>
            <a:spLocks/>
          </p:cNvSpPr>
          <p:nvPr/>
        </p:nvSpPr>
        <p:spPr bwMode="auto">
          <a:xfrm>
            <a:off x="4359273" y="1302613"/>
            <a:ext cx="1584441" cy="1643124"/>
          </a:xfrm>
          <a:custGeom>
            <a:avLst/>
            <a:gdLst>
              <a:gd name="T0" fmla="*/ 73 w 158"/>
              <a:gd name="T1" fmla="*/ 0 h 164"/>
              <a:gd name="T2" fmla="*/ 0 w 158"/>
              <a:gd name="T3" fmla="*/ 0 h 164"/>
              <a:gd name="T4" fmla="*/ 18 w 158"/>
              <a:gd name="T5" fmla="*/ 10 h 164"/>
              <a:gd name="T6" fmla="*/ 55 w 158"/>
              <a:gd name="T7" fmla="*/ 57 h 164"/>
              <a:gd name="T8" fmla="*/ 102 w 158"/>
              <a:gd name="T9" fmla="*/ 164 h 164"/>
              <a:gd name="T10" fmla="*/ 143 w 158"/>
              <a:gd name="T11" fmla="*/ 131 h 164"/>
              <a:gd name="T12" fmla="*/ 158 w 158"/>
              <a:gd name="T13" fmla="*/ 85 h 164"/>
              <a:gd name="T14" fmla="*/ 73 w 158"/>
              <a:gd name="T15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8" h="164">
                <a:moveTo>
                  <a:pt x="73" y="0"/>
                </a:moveTo>
                <a:cubicBezTo>
                  <a:pt x="0" y="0"/>
                  <a:pt x="0" y="0"/>
                  <a:pt x="0" y="0"/>
                </a:cubicBezTo>
                <a:cubicBezTo>
                  <a:pt x="6" y="3"/>
                  <a:pt x="12" y="6"/>
                  <a:pt x="18" y="10"/>
                </a:cubicBezTo>
                <a:cubicBezTo>
                  <a:pt x="43" y="28"/>
                  <a:pt x="54" y="55"/>
                  <a:pt x="55" y="57"/>
                </a:cubicBezTo>
                <a:cubicBezTo>
                  <a:pt x="102" y="164"/>
                  <a:pt x="102" y="164"/>
                  <a:pt x="102" y="164"/>
                </a:cubicBezTo>
                <a:cubicBezTo>
                  <a:pt x="109" y="161"/>
                  <a:pt x="130" y="150"/>
                  <a:pt x="143" y="131"/>
                </a:cubicBezTo>
                <a:cubicBezTo>
                  <a:pt x="157" y="112"/>
                  <a:pt x="158" y="92"/>
                  <a:pt x="158" y="85"/>
                </a:cubicBezTo>
                <a:cubicBezTo>
                  <a:pt x="158" y="38"/>
                  <a:pt x="119" y="0"/>
                  <a:pt x="73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Freeform: Shape 5">
            <a:extLst>
              <a:ext uri="{FF2B5EF4-FFF2-40B4-BE49-F238E27FC236}">
                <a16:creationId xmlns:a16="http://schemas.microsoft.com/office/drawing/2014/main" id="{D4D1F73F-89D0-4EA1-AAEB-72C059A0D24F}"/>
              </a:ext>
            </a:extLst>
          </p:cNvPr>
          <p:cNvSpPr>
            <a:spLocks/>
          </p:cNvSpPr>
          <p:nvPr/>
        </p:nvSpPr>
        <p:spPr bwMode="auto">
          <a:xfrm>
            <a:off x="4307926" y="2468940"/>
            <a:ext cx="1635792" cy="1577108"/>
          </a:xfrm>
          <a:custGeom>
            <a:avLst/>
            <a:gdLst>
              <a:gd name="T0" fmla="*/ 107 w 163"/>
              <a:gd name="T1" fmla="*/ 55 h 158"/>
              <a:gd name="T2" fmla="*/ 0 w 163"/>
              <a:gd name="T3" fmla="*/ 102 h 158"/>
              <a:gd name="T4" fmla="*/ 33 w 163"/>
              <a:gd name="T5" fmla="*/ 143 h 158"/>
              <a:gd name="T6" fmla="*/ 78 w 163"/>
              <a:gd name="T7" fmla="*/ 158 h 158"/>
              <a:gd name="T8" fmla="*/ 163 w 163"/>
              <a:gd name="T9" fmla="*/ 73 h 158"/>
              <a:gd name="T10" fmla="*/ 163 w 163"/>
              <a:gd name="T11" fmla="*/ 0 h 158"/>
              <a:gd name="T12" fmla="*/ 153 w 163"/>
              <a:gd name="T13" fmla="*/ 18 h 158"/>
              <a:gd name="T14" fmla="*/ 107 w 163"/>
              <a:gd name="T15" fmla="*/ 5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3" h="158">
                <a:moveTo>
                  <a:pt x="107" y="55"/>
                </a:moveTo>
                <a:cubicBezTo>
                  <a:pt x="0" y="102"/>
                  <a:pt x="0" y="102"/>
                  <a:pt x="0" y="102"/>
                </a:cubicBezTo>
                <a:cubicBezTo>
                  <a:pt x="3" y="109"/>
                  <a:pt x="13" y="130"/>
                  <a:pt x="33" y="143"/>
                </a:cubicBezTo>
                <a:cubicBezTo>
                  <a:pt x="52" y="157"/>
                  <a:pt x="71" y="158"/>
                  <a:pt x="78" y="158"/>
                </a:cubicBezTo>
                <a:cubicBezTo>
                  <a:pt x="125" y="158"/>
                  <a:pt x="163" y="119"/>
                  <a:pt x="163" y="73"/>
                </a:cubicBezTo>
                <a:cubicBezTo>
                  <a:pt x="163" y="0"/>
                  <a:pt x="163" y="0"/>
                  <a:pt x="163" y="0"/>
                </a:cubicBezTo>
                <a:cubicBezTo>
                  <a:pt x="161" y="6"/>
                  <a:pt x="158" y="12"/>
                  <a:pt x="153" y="18"/>
                </a:cubicBezTo>
                <a:cubicBezTo>
                  <a:pt x="136" y="43"/>
                  <a:pt x="109" y="54"/>
                  <a:pt x="107" y="55"/>
                </a:cubicBezTo>
                <a:close/>
              </a:path>
            </a:pathLst>
          </a:custGeom>
          <a:blipFill dpi="0" rotWithShape="1">
            <a:blip r:embed="rId3"/>
            <a:srcRect/>
            <a:tile tx="0" ty="-254000" sx="100000" sy="100000" flip="none" algn="tl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1" name="Rectangle: Rounded Corners 6">
            <a:extLst>
              <a:ext uri="{FF2B5EF4-FFF2-40B4-BE49-F238E27FC236}">
                <a16:creationId xmlns:a16="http://schemas.microsoft.com/office/drawing/2014/main" id="{CC5910B2-7286-4A1A-BD8B-DE355E2221D5}"/>
              </a:ext>
            </a:extLst>
          </p:cNvPr>
          <p:cNvSpPr/>
          <p:nvPr/>
        </p:nvSpPr>
        <p:spPr>
          <a:xfrm>
            <a:off x="5497146" y="1302613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2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2" name="Rectangle: Rounded Corners 7">
            <a:extLst>
              <a:ext uri="{FF2B5EF4-FFF2-40B4-BE49-F238E27FC236}">
                <a16:creationId xmlns:a16="http://schemas.microsoft.com/office/drawing/2014/main" id="{C61F498C-5512-49A1-A0D7-E280223FA97E}"/>
              </a:ext>
            </a:extLst>
          </p:cNvPr>
          <p:cNvSpPr/>
          <p:nvPr/>
        </p:nvSpPr>
        <p:spPr>
          <a:xfrm>
            <a:off x="3200282" y="1302609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3" name="Rectangle: Rounded Corners 8">
            <a:extLst>
              <a:ext uri="{FF2B5EF4-FFF2-40B4-BE49-F238E27FC236}">
                <a16:creationId xmlns:a16="http://schemas.microsoft.com/office/drawing/2014/main" id="{9BB2F818-779E-4CF6-A3C1-21D7DA231468}"/>
              </a:ext>
            </a:extLst>
          </p:cNvPr>
          <p:cNvSpPr/>
          <p:nvPr/>
        </p:nvSpPr>
        <p:spPr>
          <a:xfrm>
            <a:off x="5497146" y="3598810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4" name="Rectangle: Rounded Corners 9">
            <a:extLst>
              <a:ext uri="{FF2B5EF4-FFF2-40B4-BE49-F238E27FC236}">
                <a16:creationId xmlns:a16="http://schemas.microsoft.com/office/drawing/2014/main" id="{6164A8B8-0753-4232-94A8-65FA32C63FC7}"/>
              </a:ext>
            </a:extLst>
          </p:cNvPr>
          <p:cNvSpPr/>
          <p:nvPr/>
        </p:nvSpPr>
        <p:spPr>
          <a:xfrm>
            <a:off x="3200282" y="3598810"/>
            <a:ext cx="446568" cy="446568"/>
          </a:xfrm>
          <a:prstGeom prst="roundRect">
            <a:avLst>
              <a:gd name="adj" fmla="val 23810"/>
            </a:avLst>
          </a:prstGeom>
          <a:solidFill>
            <a:schemeClr val="accent2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7" name="文本框 78">
            <a:extLst>
              <a:ext uri="{FF2B5EF4-FFF2-40B4-BE49-F238E27FC236}">
                <a16:creationId xmlns:a16="http://schemas.microsoft.com/office/drawing/2014/main" id="{2E3EB17F-7E2D-4AE4-8190-17F8F4F2AE42}"/>
              </a:ext>
            </a:extLst>
          </p:cNvPr>
          <p:cNvSpPr txBox="1">
            <a:spLocks/>
          </p:cNvSpPr>
          <p:nvPr/>
        </p:nvSpPr>
        <p:spPr bwMode="auto">
          <a:xfrm>
            <a:off x="6228184" y="1198091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Common Subexpression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Elimination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7" name="文本框 78">
            <a:extLst>
              <a:ext uri="{FF2B5EF4-FFF2-40B4-BE49-F238E27FC236}">
                <a16:creationId xmlns:a16="http://schemas.microsoft.com/office/drawing/2014/main" id="{DCDF7D9E-BFB8-4E82-9728-061E5C4BB585}"/>
              </a:ext>
            </a:extLst>
          </p:cNvPr>
          <p:cNvSpPr txBox="1">
            <a:spLocks/>
          </p:cNvSpPr>
          <p:nvPr/>
        </p:nvSpPr>
        <p:spPr bwMode="auto">
          <a:xfrm>
            <a:off x="6262836" y="3667918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Dead Code Elimination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978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2302396" y="418499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SimplifyCFG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611560" y="1203598"/>
            <a:ext cx="3778872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优化目标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简化流图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删除不被执行的基本块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处理只有一个前驱的块中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Phi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连接直接相连的基本块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lvl="2"/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586A54-6B89-4366-93DF-C094C0358E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0432" y="1131590"/>
            <a:ext cx="5292080" cy="236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754D511F-B2AC-B327-4311-0123D5E898E4}"/>
              </a:ext>
            </a:extLst>
          </p:cNvPr>
          <p:cNvSpPr/>
          <p:nvPr/>
        </p:nvSpPr>
        <p:spPr>
          <a:xfrm>
            <a:off x="179512" y="170665"/>
            <a:ext cx="8784976" cy="480217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2F7BC7-D8DF-3045-19F7-0FB16836C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765" b="-1691"/>
          <a:stretch/>
        </p:blipFill>
        <p:spPr>
          <a:xfrm rot="10800000">
            <a:off x="8110866" y="627533"/>
            <a:ext cx="1033134" cy="3965682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F7C1534-051F-4F18-AC70-F8EB4D4ED50D}"/>
              </a:ext>
            </a:extLst>
          </p:cNvPr>
          <p:cNvSpPr/>
          <p:nvPr/>
        </p:nvSpPr>
        <p:spPr>
          <a:xfrm>
            <a:off x="3454753" y="995428"/>
            <a:ext cx="4238898" cy="3191743"/>
          </a:xfrm>
          <a:custGeom>
            <a:avLst/>
            <a:gdLst>
              <a:gd name="connsiteX0" fmla="*/ 220104 w 4238898"/>
              <a:gd name="connsiteY0" fmla="*/ 2176475 h 3191743"/>
              <a:gd name="connsiteX1" fmla="*/ 442526 w 4238898"/>
              <a:gd name="connsiteY1" fmla="*/ 14042 h 3191743"/>
              <a:gd name="connsiteX2" fmla="*/ 4198980 w 4238898"/>
              <a:gd name="connsiteY2" fmla="*/ 1336215 h 3191743"/>
              <a:gd name="connsiteX3" fmla="*/ 2296040 w 4238898"/>
              <a:gd name="connsiteY3" fmla="*/ 3140302 h 3191743"/>
              <a:gd name="connsiteX4" fmla="*/ 318959 w 4238898"/>
              <a:gd name="connsiteY4" fmla="*/ 2522464 h 31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898" h="3191743">
                <a:moveTo>
                  <a:pt x="220104" y="2176475"/>
                </a:moveTo>
                <a:cubicBezTo>
                  <a:pt x="-258" y="1165280"/>
                  <a:pt x="-220620" y="154085"/>
                  <a:pt x="442526" y="14042"/>
                </a:cubicBezTo>
                <a:cubicBezTo>
                  <a:pt x="1105672" y="-126001"/>
                  <a:pt x="3890061" y="815172"/>
                  <a:pt x="4198980" y="1336215"/>
                </a:cubicBezTo>
                <a:cubicBezTo>
                  <a:pt x="4507899" y="1857258"/>
                  <a:pt x="2942710" y="2942594"/>
                  <a:pt x="2296040" y="3140302"/>
                </a:cubicBezTo>
                <a:cubicBezTo>
                  <a:pt x="1649370" y="3338010"/>
                  <a:pt x="984164" y="2930237"/>
                  <a:pt x="318959" y="252246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FCE87AE-A9E4-8DC9-B982-85510D15C80C}"/>
              </a:ext>
            </a:extLst>
          </p:cNvPr>
          <p:cNvSpPr/>
          <p:nvPr/>
        </p:nvSpPr>
        <p:spPr>
          <a:xfrm>
            <a:off x="3995936" y="1016746"/>
            <a:ext cx="1152128" cy="1152128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AC845E-3A71-1A53-054E-BC6E96823F7B}"/>
              </a:ext>
            </a:extLst>
          </p:cNvPr>
          <p:cNvSpPr txBox="1"/>
          <p:nvPr/>
        </p:nvSpPr>
        <p:spPr>
          <a:xfrm>
            <a:off x="3275855" y="2266294"/>
            <a:ext cx="2592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34343F-E6F3-ECCB-26E1-E952B6641959}"/>
              </a:ext>
            </a:extLst>
          </p:cNvPr>
          <p:cNvSpPr txBox="1"/>
          <p:nvPr/>
        </p:nvSpPr>
        <p:spPr>
          <a:xfrm>
            <a:off x="1992374" y="3078104"/>
            <a:ext cx="51719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Code Optimization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64D28B-E466-0526-A6AC-2ACF504151D5}"/>
              </a:ext>
            </a:extLst>
          </p:cNvPr>
          <p:cNvSpPr txBox="1"/>
          <p:nvPr/>
        </p:nvSpPr>
        <p:spPr>
          <a:xfrm>
            <a:off x="4067944" y="1338903"/>
            <a:ext cx="1008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4CED89-A96B-CA73-4CD3-74AEC22145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" t="-3629" b="-1691"/>
          <a:stretch/>
        </p:blipFill>
        <p:spPr>
          <a:xfrm rot="10800000">
            <a:off x="0" y="339502"/>
            <a:ext cx="1360104" cy="480399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32D5A4-A9D6-1B83-506C-1AA50D905F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87196" y="2857771"/>
            <a:ext cx="5645543" cy="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1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E7814EA4-2CC3-4731-A638-E814CC2A0CFC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84B1A-8C60-4A13-88FA-EE739F3A9C9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8ACB56-8198-4B3C-9EBE-D3CA6E449409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35" name="文本框 78">
            <a:extLst>
              <a:ext uri="{FF2B5EF4-FFF2-40B4-BE49-F238E27FC236}">
                <a16:creationId xmlns:a16="http://schemas.microsoft.com/office/drawing/2014/main" id="{030EBE0E-F876-4FFD-B9D9-8855F3184633}"/>
              </a:ext>
            </a:extLst>
          </p:cNvPr>
          <p:cNvSpPr txBox="1">
            <a:spLocks/>
          </p:cNvSpPr>
          <p:nvPr/>
        </p:nvSpPr>
        <p:spPr bwMode="auto">
          <a:xfrm>
            <a:off x="2302396" y="418499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SimplifyCFG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E351DC-E22F-40E8-8BA0-2840016A3A83}"/>
              </a:ext>
            </a:extLst>
          </p:cNvPr>
          <p:cNvSpPr txBox="1"/>
          <p:nvPr/>
        </p:nvSpPr>
        <p:spPr>
          <a:xfrm>
            <a:off x="611560" y="1203598"/>
            <a:ext cx="3778872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连接直接相连的基本块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处理前驱的最后一条指令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后继块指令插入前驱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en-US" altLang="zh-CN" sz="16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use_list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lvl="2"/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A5920C-7AFE-45F8-9005-1C52B40635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770422"/>
            <a:ext cx="4053970" cy="20882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8DF371-F96F-4A72-A484-446E5303FE1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640" y="3025199"/>
            <a:ext cx="3882700" cy="18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754D511F-B2AC-B327-4311-0123D5E898E4}"/>
              </a:ext>
            </a:extLst>
          </p:cNvPr>
          <p:cNvSpPr/>
          <p:nvPr/>
        </p:nvSpPr>
        <p:spPr>
          <a:xfrm>
            <a:off x="179512" y="170665"/>
            <a:ext cx="8784976" cy="480217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2F7BC7-D8DF-3045-19F7-0FB16836C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765" b="-1691"/>
          <a:stretch/>
        </p:blipFill>
        <p:spPr>
          <a:xfrm rot="10800000">
            <a:off x="8110866" y="627533"/>
            <a:ext cx="1033134" cy="3965682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F7C1534-051F-4F18-AC70-F8EB4D4ED50D}"/>
              </a:ext>
            </a:extLst>
          </p:cNvPr>
          <p:cNvSpPr/>
          <p:nvPr/>
        </p:nvSpPr>
        <p:spPr>
          <a:xfrm>
            <a:off x="3454753" y="995428"/>
            <a:ext cx="4238898" cy="3191743"/>
          </a:xfrm>
          <a:custGeom>
            <a:avLst/>
            <a:gdLst>
              <a:gd name="connsiteX0" fmla="*/ 220104 w 4238898"/>
              <a:gd name="connsiteY0" fmla="*/ 2176475 h 3191743"/>
              <a:gd name="connsiteX1" fmla="*/ 442526 w 4238898"/>
              <a:gd name="connsiteY1" fmla="*/ 14042 h 3191743"/>
              <a:gd name="connsiteX2" fmla="*/ 4198980 w 4238898"/>
              <a:gd name="connsiteY2" fmla="*/ 1336215 h 3191743"/>
              <a:gd name="connsiteX3" fmla="*/ 2296040 w 4238898"/>
              <a:gd name="connsiteY3" fmla="*/ 3140302 h 3191743"/>
              <a:gd name="connsiteX4" fmla="*/ 318959 w 4238898"/>
              <a:gd name="connsiteY4" fmla="*/ 2522464 h 31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898" h="3191743">
                <a:moveTo>
                  <a:pt x="220104" y="2176475"/>
                </a:moveTo>
                <a:cubicBezTo>
                  <a:pt x="-258" y="1165280"/>
                  <a:pt x="-220620" y="154085"/>
                  <a:pt x="442526" y="14042"/>
                </a:cubicBezTo>
                <a:cubicBezTo>
                  <a:pt x="1105672" y="-126001"/>
                  <a:pt x="3890061" y="815172"/>
                  <a:pt x="4198980" y="1336215"/>
                </a:cubicBezTo>
                <a:cubicBezTo>
                  <a:pt x="4507899" y="1857258"/>
                  <a:pt x="2942710" y="2942594"/>
                  <a:pt x="2296040" y="3140302"/>
                </a:cubicBezTo>
                <a:cubicBezTo>
                  <a:pt x="1649370" y="3338010"/>
                  <a:pt x="984164" y="2930237"/>
                  <a:pt x="318959" y="252246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FCE87AE-A9E4-8DC9-B982-85510D15C80C}"/>
              </a:ext>
            </a:extLst>
          </p:cNvPr>
          <p:cNvSpPr/>
          <p:nvPr/>
        </p:nvSpPr>
        <p:spPr>
          <a:xfrm>
            <a:off x="3995936" y="1016746"/>
            <a:ext cx="1152128" cy="1152128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AC845E-3A71-1A53-054E-BC6E96823F7B}"/>
              </a:ext>
            </a:extLst>
          </p:cNvPr>
          <p:cNvSpPr txBox="1"/>
          <p:nvPr/>
        </p:nvSpPr>
        <p:spPr>
          <a:xfrm>
            <a:off x="3275855" y="2266294"/>
            <a:ext cx="2592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效果演示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34343F-E6F3-ECCB-26E1-E952B6641959}"/>
              </a:ext>
            </a:extLst>
          </p:cNvPr>
          <p:cNvSpPr txBox="1"/>
          <p:nvPr/>
        </p:nvSpPr>
        <p:spPr>
          <a:xfrm>
            <a:off x="1987196" y="3075806"/>
            <a:ext cx="51719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Code Optimization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64D28B-E466-0526-A6AC-2ACF504151D5}"/>
              </a:ext>
            </a:extLst>
          </p:cNvPr>
          <p:cNvSpPr txBox="1"/>
          <p:nvPr/>
        </p:nvSpPr>
        <p:spPr>
          <a:xfrm>
            <a:off x="4067944" y="1338903"/>
            <a:ext cx="1008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4CED89-A96B-CA73-4CD3-74AEC22145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" t="-3629" b="-1691"/>
          <a:stretch/>
        </p:blipFill>
        <p:spPr>
          <a:xfrm rot="10800000">
            <a:off x="0" y="339502"/>
            <a:ext cx="1360104" cy="480399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32D5A4-A9D6-1B83-506C-1AA50D905F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87196" y="2857771"/>
            <a:ext cx="5645543" cy="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6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F7FA73E1-B8F2-88D4-3852-8D0A38E0401D}"/>
              </a:ext>
            </a:extLst>
          </p:cNvPr>
          <p:cNvSpPr/>
          <p:nvPr/>
        </p:nvSpPr>
        <p:spPr>
          <a:xfrm>
            <a:off x="1304423" y="794942"/>
            <a:ext cx="779054" cy="753819"/>
          </a:xfrm>
          <a:prstGeom prst="ellipse">
            <a:avLst/>
          </a:prstGeom>
          <a:blipFill dpi="0" rotWithShape="1">
            <a:blip r:embed="rId3"/>
            <a:srcRect/>
            <a:tile tx="0" ty="-635000" sx="100000" sy="100000" flip="none" algn="tl"/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8F67E159-BF54-EA3A-FD31-88F8EC89A485}"/>
              </a:ext>
            </a:extLst>
          </p:cNvPr>
          <p:cNvSpPr txBox="1"/>
          <p:nvPr/>
        </p:nvSpPr>
        <p:spPr>
          <a:xfrm>
            <a:off x="1671781" y="1643143"/>
            <a:ext cx="309681" cy="128421"/>
          </a:xfrm>
          <a:prstGeom prst="rect">
            <a:avLst/>
          </a:prstGeom>
          <a:noFill/>
        </p:spPr>
        <p:txBody>
          <a:bodyPr wrap="none">
            <a:normAutofit fontScale="25000" lnSpcReduction="20000"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6D17BAB-FEE9-8D4C-5562-AF3B21436C90}"/>
              </a:ext>
            </a:extLst>
          </p:cNvPr>
          <p:cNvSpPr/>
          <p:nvPr/>
        </p:nvSpPr>
        <p:spPr>
          <a:xfrm>
            <a:off x="6796274" y="791127"/>
            <a:ext cx="779054" cy="753819"/>
          </a:xfrm>
          <a:prstGeom prst="ellipse">
            <a:avLst/>
          </a:prstGeom>
          <a:blipFill dpi="0" rotWithShape="1">
            <a:blip r:embed="rId3"/>
            <a:srcRect/>
            <a:tile tx="0" ty="-635000" sx="100000" sy="100000" flip="none" algn="tl"/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888C9F6B-C59A-800D-3235-7FB03F1BAAAA}"/>
              </a:ext>
            </a:extLst>
          </p:cNvPr>
          <p:cNvSpPr txBox="1"/>
          <p:nvPr/>
        </p:nvSpPr>
        <p:spPr>
          <a:xfrm>
            <a:off x="7163632" y="1639328"/>
            <a:ext cx="309681" cy="128421"/>
          </a:xfrm>
          <a:prstGeom prst="rect">
            <a:avLst/>
          </a:prstGeom>
          <a:noFill/>
        </p:spPr>
        <p:txBody>
          <a:bodyPr wrap="none">
            <a:normAutofit fontScale="25000" lnSpcReduction="20000"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7A9E1FE-987B-BD12-D759-11E09A5EE5F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0802" y="522275"/>
            <a:ext cx="1241985" cy="1238986"/>
            <a:chOff x="3471" y="1280"/>
            <a:chExt cx="829" cy="827"/>
          </a:xfrm>
          <a:solidFill>
            <a:schemeClr val="accent1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E9A1102-F036-F308-2CFA-E93AECFA4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055"/>
              <a:ext cx="21" cy="47"/>
            </a:xfrm>
            <a:custGeom>
              <a:avLst/>
              <a:gdLst>
                <a:gd name="T0" fmla="*/ 3 w 9"/>
                <a:gd name="T1" fmla="*/ 0 h 20"/>
                <a:gd name="T2" fmla="*/ 0 w 9"/>
                <a:gd name="T3" fmla="*/ 20 h 20"/>
                <a:gd name="T4" fmla="*/ 6 w 9"/>
                <a:gd name="T5" fmla="*/ 20 h 20"/>
                <a:gd name="T6" fmla="*/ 9 w 9"/>
                <a:gd name="T7" fmla="*/ 1 h 20"/>
                <a:gd name="T8" fmla="*/ 3 w 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0">
                  <a:moveTo>
                    <a:pt x="3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2" y="20"/>
                    <a:pt x="4" y="20"/>
                    <a:pt x="6" y="2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DFCDD6CA-985E-AA05-27E8-17EEFD6E6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1285"/>
              <a:ext cx="21" cy="47"/>
            </a:xfrm>
            <a:custGeom>
              <a:avLst/>
              <a:gdLst>
                <a:gd name="T0" fmla="*/ 5 w 9"/>
                <a:gd name="T1" fmla="*/ 20 h 20"/>
                <a:gd name="T2" fmla="*/ 9 w 9"/>
                <a:gd name="T3" fmla="*/ 1 h 20"/>
                <a:gd name="T4" fmla="*/ 3 w 9"/>
                <a:gd name="T5" fmla="*/ 0 h 20"/>
                <a:gd name="T6" fmla="*/ 0 w 9"/>
                <a:gd name="T7" fmla="*/ 19 h 20"/>
                <a:gd name="T8" fmla="*/ 5 w 9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0">
                  <a:moveTo>
                    <a:pt x="5" y="2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0"/>
                    <a:pt x="4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9489922-A84C-AAF0-EC5D-19F95EABB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" y="2040"/>
              <a:ext cx="26" cy="50"/>
            </a:xfrm>
            <a:custGeom>
              <a:avLst/>
              <a:gdLst>
                <a:gd name="T0" fmla="*/ 6 w 11"/>
                <a:gd name="T1" fmla="*/ 0 h 21"/>
                <a:gd name="T2" fmla="*/ 0 w 11"/>
                <a:gd name="T3" fmla="*/ 19 h 21"/>
                <a:gd name="T4" fmla="*/ 5 w 11"/>
                <a:gd name="T5" fmla="*/ 21 h 21"/>
                <a:gd name="T6" fmla="*/ 11 w 11"/>
                <a:gd name="T7" fmla="*/ 1 h 21"/>
                <a:gd name="T8" fmla="*/ 6 w 1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">
                  <a:moveTo>
                    <a:pt x="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3" y="20"/>
                    <a:pt x="5" y="2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02D5117-6A59-D9A1-1DFA-A5FF8CE23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1299"/>
              <a:ext cx="26" cy="47"/>
            </a:xfrm>
            <a:custGeom>
              <a:avLst/>
              <a:gdLst>
                <a:gd name="T0" fmla="*/ 5 w 11"/>
                <a:gd name="T1" fmla="*/ 20 h 20"/>
                <a:gd name="T2" fmla="*/ 11 w 11"/>
                <a:gd name="T3" fmla="*/ 1 h 20"/>
                <a:gd name="T4" fmla="*/ 6 w 11"/>
                <a:gd name="T5" fmla="*/ 0 h 20"/>
                <a:gd name="T6" fmla="*/ 0 w 11"/>
                <a:gd name="T7" fmla="*/ 19 h 20"/>
                <a:gd name="T8" fmla="*/ 5 w 11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0">
                  <a:moveTo>
                    <a:pt x="5" y="2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9"/>
                    <a:pt x="3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959356C-9951-0E68-CC83-96151AB42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1323"/>
              <a:ext cx="33" cy="47"/>
            </a:xfrm>
            <a:custGeom>
              <a:avLst/>
              <a:gdLst>
                <a:gd name="T0" fmla="*/ 5 w 14"/>
                <a:gd name="T1" fmla="*/ 20 h 20"/>
                <a:gd name="T2" fmla="*/ 14 w 14"/>
                <a:gd name="T3" fmla="*/ 2 h 20"/>
                <a:gd name="T4" fmla="*/ 10 w 14"/>
                <a:gd name="T5" fmla="*/ 0 h 20"/>
                <a:gd name="T6" fmla="*/ 0 w 14"/>
                <a:gd name="T7" fmla="*/ 18 h 20"/>
                <a:gd name="T8" fmla="*/ 5 w 1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5" y="20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1" y="1"/>
                    <a:pt x="1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8"/>
                    <a:pt x="4" y="19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EF7B9DD-28C9-6BCA-CA14-3F14EA0AB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" y="2017"/>
              <a:ext cx="36" cy="47"/>
            </a:xfrm>
            <a:custGeom>
              <a:avLst/>
              <a:gdLst>
                <a:gd name="T0" fmla="*/ 10 w 15"/>
                <a:gd name="T1" fmla="*/ 0 h 20"/>
                <a:gd name="T2" fmla="*/ 0 w 15"/>
                <a:gd name="T3" fmla="*/ 18 h 20"/>
                <a:gd name="T4" fmla="*/ 5 w 15"/>
                <a:gd name="T5" fmla="*/ 20 h 20"/>
                <a:gd name="T6" fmla="*/ 15 w 15"/>
                <a:gd name="T7" fmla="*/ 2 h 20"/>
                <a:gd name="T8" fmla="*/ 10 w 15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2" y="19"/>
                    <a:pt x="4" y="20"/>
                    <a:pt x="5" y="2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2"/>
                    <a:pt x="11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D848CEC-F176-63EF-C8C1-611E29C68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1986"/>
              <a:ext cx="40" cy="45"/>
            </a:xfrm>
            <a:custGeom>
              <a:avLst/>
              <a:gdLst>
                <a:gd name="T0" fmla="*/ 12 w 17"/>
                <a:gd name="T1" fmla="*/ 0 h 19"/>
                <a:gd name="T2" fmla="*/ 0 w 17"/>
                <a:gd name="T3" fmla="*/ 16 h 19"/>
                <a:gd name="T4" fmla="*/ 5 w 17"/>
                <a:gd name="T5" fmla="*/ 19 h 19"/>
                <a:gd name="T6" fmla="*/ 17 w 17"/>
                <a:gd name="T7" fmla="*/ 3 h 19"/>
                <a:gd name="T8" fmla="*/ 12 w 17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5" y="1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2"/>
                    <a:pt x="14" y="1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3E215B5-CDB1-CB3C-78D8-76AFB5D95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1356"/>
              <a:ext cx="40" cy="45"/>
            </a:xfrm>
            <a:custGeom>
              <a:avLst/>
              <a:gdLst>
                <a:gd name="T0" fmla="*/ 5 w 17"/>
                <a:gd name="T1" fmla="*/ 19 h 19"/>
                <a:gd name="T2" fmla="*/ 17 w 17"/>
                <a:gd name="T3" fmla="*/ 3 h 19"/>
                <a:gd name="T4" fmla="*/ 12 w 17"/>
                <a:gd name="T5" fmla="*/ 0 h 19"/>
                <a:gd name="T6" fmla="*/ 0 w 17"/>
                <a:gd name="T7" fmla="*/ 16 h 19"/>
                <a:gd name="T8" fmla="*/ 5 w 17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5" y="19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5" y="2"/>
                    <a:pt x="14" y="1"/>
                    <a:pt x="12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6E53C62-1C20-BE1F-C9EA-6A75FDD77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1904"/>
              <a:ext cx="47" cy="37"/>
            </a:xfrm>
            <a:custGeom>
              <a:avLst/>
              <a:gdLst>
                <a:gd name="T0" fmla="*/ 16 w 20"/>
                <a:gd name="T1" fmla="*/ 0 h 16"/>
                <a:gd name="T2" fmla="*/ 0 w 20"/>
                <a:gd name="T3" fmla="*/ 12 h 16"/>
                <a:gd name="T4" fmla="*/ 3 w 20"/>
                <a:gd name="T5" fmla="*/ 16 h 16"/>
                <a:gd name="T6" fmla="*/ 20 w 20"/>
                <a:gd name="T7" fmla="*/ 4 h 16"/>
                <a:gd name="T8" fmla="*/ 16 w 2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16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5"/>
                    <a:pt x="3" y="1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922AC51-D40E-43DE-6E0C-C63733D9C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7" y="1445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4 h 16"/>
                <a:gd name="T4" fmla="*/ 17 w 20"/>
                <a:gd name="T5" fmla="*/ 0 h 16"/>
                <a:gd name="T6" fmla="*/ 0 w 20"/>
                <a:gd name="T7" fmla="*/ 12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1"/>
                    <a:pt x="17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5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F981B5C-B826-0DF9-384C-A03BFAD70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7" y="1500"/>
              <a:ext cx="50" cy="33"/>
            </a:xfrm>
            <a:custGeom>
              <a:avLst/>
              <a:gdLst>
                <a:gd name="T0" fmla="*/ 3 w 21"/>
                <a:gd name="T1" fmla="*/ 14 h 14"/>
                <a:gd name="T2" fmla="*/ 21 w 21"/>
                <a:gd name="T3" fmla="*/ 5 h 14"/>
                <a:gd name="T4" fmla="*/ 18 w 21"/>
                <a:gd name="T5" fmla="*/ 0 h 14"/>
                <a:gd name="T6" fmla="*/ 0 w 21"/>
                <a:gd name="T7" fmla="*/ 9 h 14"/>
                <a:gd name="T8" fmla="*/ 3 w 21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3" y="1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0" y="3"/>
                    <a:pt x="19" y="2"/>
                    <a:pt x="1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1"/>
                    <a:pt x="2" y="12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44C2BB3B-4626-2162-24B6-F3A062DD5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" y="1854"/>
              <a:ext cx="50" cy="33"/>
            </a:xfrm>
            <a:custGeom>
              <a:avLst/>
              <a:gdLst>
                <a:gd name="T0" fmla="*/ 18 w 21"/>
                <a:gd name="T1" fmla="*/ 0 h 14"/>
                <a:gd name="T2" fmla="*/ 0 w 21"/>
                <a:gd name="T3" fmla="*/ 9 h 14"/>
                <a:gd name="T4" fmla="*/ 3 w 21"/>
                <a:gd name="T5" fmla="*/ 14 h 14"/>
                <a:gd name="T6" fmla="*/ 21 w 21"/>
                <a:gd name="T7" fmla="*/ 5 h 14"/>
                <a:gd name="T8" fmla="*/ 18 w 2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18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1"/>
                    <a:pt x="2" y="12"/>
                    <a:pt x="3" y="1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3"/>
                    <a:pt x="1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567D75D-B6E9-A927-908C-B78E8398D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1800"/>
              <a:ext cx="49" cy="28"/>
            </a:xfrm>
            <a:custGeom>
              <a:avLst/>
              <a:gdLst>
                <a:gd name="T0" fmla="*/ 19 w 21"/>
                <a:gd name="T1" fmla="*/ 0 h 12"/>
                <a:gd name="T2" fmla="*/ 0 w 21"/>
                <a:gd name="T3" fmla="*/ 7 h 12"/>
                <a:gd name="T4" fmla="*/ 2 w 21"/>
                <a:gd name="T5" fmla="*/ 12 h 12"/>
                <a:gd name="T6" fmla="*/ 21 w 21"/>
                <a:gd name="T7" fmla="*/ 6 h 12"/>
                <a:gd name="T8" fmla="*/ 19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9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10"/>
                    <a:pt x="2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4"/>
                    <a:pt x="20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77BBA88-4DC2-A80C-0C82-7AB405FD0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" y="1559"/>
              <a:ext cx="50" cy="28"/>
            </a:xfrm>
            <a:custGeom>
              <a:avLst/>
              <a:gdLst>
                <a:gd name="T0" fmla="*/ 2 w 21"/>
                <a:gd name="T1" fmla="*/ 12 h 12"/>
                <a:gd name="T2" fmla="*/ 21 w 21"/>
                <a:gd name="T3" fmla="*/ 6 h 12"/>
                <a:gd name="T4" fmla="*/ 19 w 21"/>
                <a:gd name="T5" fmla="*/ 0 h 12"/>
                <a:gd name="T6" fmla="*/ 0 w 21"/>
                <a:gd name="T7" fmla="*/ 7 h 12"/>
                <a:gd name="T8" fmla="*/ 2 w 21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2" y="12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4"/>
                    <a:pt x="20" y="2"/>
                    <a:pt x="19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10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7B9E660-E864-CA8A-5708-ABBE18FF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1623"/>
              <a:ext cx="50" cy="21"/>
            </a:xfrm>
            <a:custGeom>
              <a:avLst/>
              <a:gdLst>
                <a:gd name="T0" fmla="*/ 1 w 21"/>
                <a:gd name="T1" fmla="*/ 9 h 9"/>
                <a:gd name="T2" fmla="*/ 21 w 21"/>
                <a:gd name="T3" fmla="*/ 5 h 9"/>
                <a:gd name="T4" fmla="*/ 20 w 21"/>
                <a:gd name="T5" fmla="*/ 0 h 9"/>
                <a:gd name="T6" fmla="*/ 0 w 21"/>
                <a:gd name="T7" fmla="*/ 3 h 9"/>
                <a:gd name="T8" fmla="*/ 1 w 21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1" y="9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0" y="2"/>
                    <a:pt x="2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7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F8C9D495-17BA-A94A-D5DE-8A1FF1D4C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" y="1745"/>
              <a:ext cx="50" cy="19"/>
            </a:xfrm>
            <a:custGeom>
              <a:avLst/>
              <a:gdLst>
                <a:gd name="T0" fmla="*/ 20 w 21"/>
                <a:gd name="T1" fmla="*/ 0 h 8"/>
                <a:gd name="T2" fmla="*/ 0 w 21"/>
                <a:gd name="T3" fmla="*/ 3 h 8"/>
                <a:gd name="T4" fmla="*/ 1 w 21"/>
                <a:gd name="T5" fmla="*/ 8 h 8"/>
                <a:gd name="T6" fmla="*/ 21 w 21"/>
                <a:gd name="T7" fmla="*/ 5 h 8"/>
                <a:gd name="T8" fmla="*/ 20 w 2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">
                  <a:moveTo>
                    <a:pt x="2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3"/>
                    <a:pt x="20" y="1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9C46759-E71C-EE9D-F71B-97EACA9A7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" y="1623"/>
              <a:ext cx="50" cy="21"/>
            </a:xfrm>
            <a:custGeom>
              <a:avLst/>
              <a:gdLst>
                <a:gd name="T0" fmla="*/ 21 w 21"/>
                <a:gd name="T1" fmla="*/ 3 h 9"/>
                <a:gd name="T2" fmla="*/ 1 w 21"/>
                <a:gd name="T3" fmla="*/ 0 h 9"/>
                <a:gd name="T4" fmla="*/ 0 w 21"/>
                <a:gd name="T5" fmla="*/ 5 h 9"/>
                <a:gd name="T6" fmla="*/ 20 w 21"/>
                <a:gd name="T7" fmla="*/ 9 h 9"/>
                <a:gd name="T8" fmla="*/ 21 w 21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21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7"/>
                    <a:pt x="20" y="5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CC93B381-6294-41D7-E754-7AD41A263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1745"/>
              <a:ext cx="50" cy="19"/>
            </a:xfrm>
            <a:custGeom>
              <a:avLst/>
              <a:gdLst>
                <a:gd name="T0" fmla="*/ 0 w 21"/>
                <a:gd name="T1" fmla="*/ 5 h 8"/>
                <a:gd name="T2" fmla="*/ 20 w 21"/>
                <a:gd name="T3" fmla="*/ 8 h 8"/>
                <a:gd name="T4" fmla="*/ 21 w 21"/>
                <a:gd name="T5" fmla="*/ 3 h 8"/>
                <a:gd name="T6" fmla="*/ 1 w 21"/>
                <a:gd name="T7" fmla="*/ 0 h 8"/>
                <a:gd name="T8" fmla="*/ 0 w 21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">
                  <a:moveTo>
                    <a:pt x="0" y="5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0" y="6"/>
                    <a:pt x="21" y="5"/>
                    <a:pt x="2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A3169A54-0D99-6864-1CA7-1DD742209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" y="1800"/>
              <a:ext cx="50" cy="28"/>
            </a:xfrm>
            <a:custGeom>
              <a:avLst/>
              <a:gdLst>
                <a:gd name="T0" fmla="*/ 0 w 21"/>
                <a:gd name="T1" fmla="*/ 6 h 12"/>
                <a:gd name="T2" fmla="*/ 19 w 21"/>
                <a:gd name="T3" fmla="*/ 12 h 12"/>
                <a:gd name="T4" fmla="*/ 21 w 21"/>
                <a:gd name="T5" fmla="*/ 7 h 12"/>
                <a:gd name="T6" fmla="*/ 2 w 21"/>
                <a:gd name="T7" fmla="*/ 0 h 12"/>
                <a:gd name="T8" fmla="*/ 0 w 21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0" y="6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0" y="10"/>
                    <a:pt x="20" y="8"/>
                    <a:pt x="21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2DDE598-A296-17AD-9C2B-2275CE852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1559"/>
              <a:ext cx="49" cy="28"/>
            </a:xfrm>
            <a:custGeom>
              <a:avLst/>
              <a:gdLst>
                <a:gd name="T0" fmla="*/ 21 w 21"/>
                <a:gd name="T1" fmla="*/ 7 h 12"/>
                <a:gd name="T2" fmla="*/ 2 w 21"/>
                <a:gd name="T3" fmla="*/ 0 h 12"/>
                <a:gd name="T4" fmla="*/ 0 w 21"/>
                <a:gd name="T5" fmla="*/ 6 h 12"/>
                <a:gd name="T6" fmla="*/ 19 w 21"/>
                <a:gd name="T7" fmla="*/ 12 h 12"/>
                <a:gd name="T8" fmla="*/ 21 w 2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21" y="7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0"/>
                    <a:pt x="20" y="8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9089A99D-2FCF-2F9E-D522-489490712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" y="1500"/>
              <a:ext cx="50" cy="33"/>
            </a:xfrm>
            <a:custGeom>
              <a:avLst/>
              <a:gdLst>
                <a:gd name="T0" fmla="*/ 21 w 21"/>
                <a:gd name="T1" fmla="*/ 9 h 14"/>
                <a:gd name="T2" fmla="*/ 3 w 21"/>
                <a:gd name="T3" fmla="*/ 0 h 14"/>
                <a:gd name="T4" fmla="*/ 0 w 21"/>
                <a:gd name="T5" fmla="*/ 5 h 14"/>
                <a:gd name="T6" fmla="*/ 18 w 21"/>
                <a:gd name="T7" fmla="*/ 14 h 14"/>
                <a:gd name="T8" fmla="*/ 21 w 21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21" y="9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2"/>
                    <a:pt x="20" y="11"/>
                    <a:pt x="2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2FB2034-049C-4DCD-B539-317E7C732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7" y="1854"/>
              <a:ext cx="50" cy="33"/>
            </a:xfrm>
            <a:custGeom>
              <a:avLst/>
              <a:gdLst>
                <a:gd name="T0" fmla="*/ 0 w 21"/>
                <a:gd name="T1" fmla="*/ 5 h 14"/>
                <a:gd name="T2" fmla="*/ 18 w 21"/>
                <a:gd name="T3" fmla="*/ 14 h 14"/>
                <a:gd name="T4" fmla="*/ 21 w 21"/>
                <a:gd name="T5" fmla="*/ 9 h 14"/>
                <a:gd name="T6" fmla="*/ 3 w 21"/>
                <a:gd name="T7" fmla="*/ 0 h 14"/>
                <a:gd name="T8" fmla="*/ 0 w 21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5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9" y="12"/>
                    <a:pt x="20" y="11"/>
                    <a:pt x="21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F54B5E85-C270-CC8C-CED7-C43890993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7" y="1904"/>
              <a:ext cx="47" cy="37"/>
            </a:xfrm>
            <a:custGeom>
              <a:avLst/>
              <a:gdLst>
                <a:gd name="T0" fmla="*/ 0 w 20"/>
                <a:gd name="T1" fmla="*/ 4 h 16"/>
                <a:gd name="T2" fmla="*/ 17 w 20"/>
                <a:gd name="T3" fmla="*/ 16 h 16"/>
                <a:gd name="T4" fmla="*/ 20 w 20"/>
                <a:gd name="T5" fmla="*/ 12 h 16"/>
                <a:gd name="T6" fmla="*/ 4 w 20"/>
                <a:gd name="T7" fmla="*/ 0 h 16"/>
                <a:gd name="T8" fmla="*/ 0 w 20"/>
                <a:gd name="T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0" y="4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9" y="13"/>
                    <a:pt x="20" y="1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AF836E77-0994-9420-8BCD-664A6708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" y="1445"/>
              <a:ext cx="47" cy="38"/>
            </a:xfrm>
            <a:custGeom>
              <a:avLst/>
              <a:gdLst>
                <a:gd name="T0" fmla="*/ 20 w 20"/>
                <a:gd name="T1" fmla="*/ 12 h 16"/>
                <a:gd name="T2" fmla="*/ 3 w 20"/>
                <a:gd name="T3" fmla="*/ 0 h 16"/>
                <a:gd name="T4" fmla="*/ 0 w 20"/>
                <a:gd name="T5" fmla="*/ 4 h 16"/>
                <a:gd name="T6" fmla="*/ 16 w 20"/>
                <a:gd name="T7" fmla="*/ 16 h 16"/>
                <a:gd name="T8" fmla="*/ 20 w 20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20" y="1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9" y="13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003E574-4EFD-421E-E81D-249ECA2C8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1356"/>
              <a:ext cx="40" cy="45"/>
            </a:xfrm>
            <a:custGeom>
              <a:avLst/>
              <a:gdLst>
                <a:gd name="T0" fmla="*/ 17 w 17"/>
                <a:gd name="T1" fmla="*/ 16 h 19"/>
                <a:gd name="T2" fmla="*/ 5 w 17"/>
                <a:gd name="T3" fmla="*/ 0 h 19"/>
                <a:gd name="T4" fmla="*/ 0 w 17"/>
                <a:gd name="T5" fmla="*/ 3 h 19"/>
                <a:gd name="T6" fmla="*/ 12 w 17"/>
                <a:gd name="T7" fmla="*/ 19 h 19"/>
                <a:gd name="T8" fmla="*/ 17 w 17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17" y="16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4" y="18"/>
                    <a:pt x="15" y="17"/>
                    <a:pt x="1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465E475-D19F-9D44-3B12-6C86D2BE0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1986"/>
              <a:ext cx="40" cy="45"/>
            </a:xfrm>
            <a:custGeom>
              <a:avLst/>
              <a:gdLst>
                <a:gd name="T0" fmla="*/ 0 w 17"/>
                <a:gd name="T1" fmla="*/ 3 h 19"/>
                <a:gd name="T2" fmla="*/ 12 w 17"/>
                <a:gd name="T3" fmla="*/ 19 h 19"/>
                <a:gd name="T4" fmla="*/ 17 w 17"/>
                <a:gd name="T5" fmla="*/ 16 h 19"/>
                <a:gd name="T6" fmla="*/ 5 w 17"/>
                <a:gd name="T7" fmla="*/ 0 h 19"/>
                <a:gd name="T8" fmla="*/ 0 w 17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0" y="3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4" y="18"/>
                    <a:pt x="15" y="17"/>
                    <a:pt x="17" y="1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F5456738-919A-E82B-5960-1E8730ABC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2017"/>
              <a:ext cx="33" cy="47"/>
            </a:xfrm>
            <a:custGeom>
              <a:avLst/>
              <a:gdLst>
                <a:gd name="T0" fmla="*/ 0 w 14"/>
                <a:gd name="T1" fmla="*/ 2 h 20"/>
                <a:gd name="T2" fmla="*/ 10 w 14"/>
                <a:gd name="T3" fmla="*/ 20 h 20"/>
                <a:gd name="T4" fmla="*/ 14 w 14"/>
                <a:gd name="T5" fmla="*/ 18 h 20"/>
                <a:gd name="T6" fmla="*/ 5 w 14"/>
                <a:gd name="T7" fmla="*/ 0 h 20"/>
                <a:gd name="T8" fmla="*/ 0 w 14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2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3" y="19"/>
                    <a:pt x="14" y="1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5C853EA6-4D46-F213-3EDA-82534998E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" y="1323"/>
              <a:ext cx="36" cy="47"/>
            </a:xfrm>
            <a:custGeom>
              <a:avLst/>
              <a:gdLst>
                <a:gd name="T0" fmla="*/ 15 w 15"/>
                <a:gd name="T1" fmla="*/ 18 h 20"/>
                <a:gd name="T2" fmla="*/ 5 w 15"/>
                <a:gd name="T3" fmla="*/ 0 h 20"/>
                <a:gd name="T4" fmla="*/ 0 w 15"/>
                <a:gd name="T5" fmla="*/ 2 h 20"/>
                <a:gd name="T6" fmla="*/ 10 w 15"/>
                <a:gd name="T7" fmla="*/ 20 h 20"/>
                <a:gd name="T8" fmla="*/ 15 w 15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5" y="18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3" y="18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8054706D-F973-DF74-82BF-E1EC31FA7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" y="1299"/>
              <a:ext cx="26" cy="47"/>
            </a:xfrm>
            <a:custGeom>
              <a:avLst/>
              <a:gdLst>
                <a:gd name="T0" fmla="*/ 11 w 11"/>
                <a:gd name="T1" fmla="*/ 19 h 20"/>
                <a:gd name="T2" fmla="*/ 5 w 11"/>
                <a:gd name="T3" fmla="*/ 0 h 20"/>
                <a:gd name="T4" fmla="*/ 0 w 11"/>
                <a:gd name="T5" fmla="*/ 1 h 20"/>
                <a:gd name="T6" fmla="*/ 6 w 11"/>
                <a:gd name="T7" fmla="*/ 20 h 20"/>
                <a:gd name="T8" fmla="*/ 11 w 11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0">
                  <a:moveTo>
                    <a:pt x="11" y="19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8" y="20"/>
                    <a:pt x="9" y="19"/>
                    <a:pt x="1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52AEBB-85A4-DFED-2BFE-4FBB794B7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2040"/>
              <a:ext cx="26" cy="50"/>
            </a:xfrm>
            <a:custGeom>
              <a:avLst/>
              <a:gdLst>
                <a:gd name="T0" fmla="*/ 0 w 11"/>
                <a:gd name="T1" fmla="*/ 1 h 21"/>
                <a:gd name="T2" fmla="*/ 6 w 11"/>
                <a:gd name="T3" fmla="*/ 21 h 21"/>
                <a:gd name="T4" fmla="*/ 11 w 11"/>
                <a:gd name="T5" fmla="*/ 19 h 21"/>
                <a:gd name="T6" fmla="*/ 5 w 11"/>
                <a:gd name="T7" fmla="*/ 0 h 21"/>
                <a:gd name="T8" fmla="*/ 0 w 11"/>
                <a:gd name="T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">
                  <a:moveTo>
                    <a:pt x="0" y="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8" y="20"/>
                    <a:pt x="9" y="19"/>
                    <a:pt x="11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59FA54B-28A2-4439-1B8B-BD6B71B3B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55"/>
              <a:ext cx="21" cy="47"/>
            </a:xfrm>
            <a:custGeom>
              <a:avLst/>
              <a:gdLst>
                <a:gd name="T0" fmla="*/ 0 w 9"/>
                <a:gd name="T1" fmla="*/ 1 h 20"/>
                <a:gd name="T2" fmla="*/ 3 w 9"/>
                <a:gd name="T3" fmla="*/ 20 h 20"/>
                <a:gd name="T4" fmla="*/ 9 w 9"/>
                <a:gd name="T5" fmla="*/ 20 h 20"/>
                <a:gd name="T6" fmla="*/ 5 w 9"/>
                <a:gd name="T7" fmla="*/ 0 h 20"/>
                <a:gd name="T8" fmla="*/ 0 w 9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0">
                  <a:moveTo>
                    <a:pt x="0" y="1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5" y="20"/>
                    <a:pt x="7" y="20"/>
                    <a:pt x="9" y="2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D2C3DB07-1D16-39BA-870A-887BEB923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1285"/>
              <a:ext cx="21" cy="47"/>
            </a:xfrm>
            <a:custGeom>
              <a:avLst/>
              <a:gdLst>
                <a:gd name="T0" fmla="*/ 9 w 9"/>
                <a:gd name="T1" fmla="*/ 19 h 20"/>
                <a:gd name="T2" fmla="*/ 6 w 9"/>
                <a:gd name="T3" fmla="*/ 0 h 20"/>
                <a:gd name="T4" fmla="*/ 0 w 9"/>
                <a:gd name="T5" fmla="*/ 1 h 20"/>
                <a:gd name="T6" fmla="*/ 3 w 9"/>
                <a:gd name="T7" fmla="*/ 20 h 20"/>
                <a:gd name="T8" fmla="*/ 9 w 9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0">
                  <a:moveTo>
                    <a:pt x="9" y="19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5" y="20"/>
                    <a:pt x="7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C6C76459-D8E2-DBDD-649A-B0E4F411C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1280"/>
              <a:ext cx="22" cy="76"/>
            </a:xfrm>
            <a:custGeom>
              <a:avLst/>
              <a:gdLst>
                <a:gd name="T0" fmla="*/ 4 w 9"/>
                <a:gd name="T1" fmla="*/ 32 h 32"/>
                <a:gd name="T2" fmla="*/ 9 w 9"/>
                <a:gd name="T3" fmla="*/ 32 h 32"/>
                <a:gd name="T4" fmla="*/ 9 w 9"/>
                <a:gd name="T5" fmla="*/ 0 h 32"/>
                <a:gd name="T6" fmla="*/ 4 w 9"/>
                <a:gd name="T7" fmla="*/ 0 h 32"/>
                <a:gd name="T8" fmla="*/ 0 w 9"/>
                <a:gd name="T9" fmla="*/ 0 h 32"/>
                <a:gd name="T10" fmla="*/ 0 w 9"/>
                <a:gd name="T11" fmla="*/ 32 h 32"/>
                <a:gd name="T12" fmla="*/ 4 w 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4" y="32"/>
                  </a:moveTo>
                  <a:cubicBezTo>
                    <a:pt x="6" y="32"/>
                    <a:pt x="7" y="32"/>
                    <a:pt x="9" y="3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2"/>
                    <a:pt x="3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39E055A0-BC59-B5C9-E4CA-D28205391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2031"/>
              <a:ext cx="22" cy="76"/>
            </a:xfrm>
            <a:custGeom>
              <a:avLst/>
              <a:gdLst>
                <a:gd name="T0" fmla="*/ 4 w 9"/>
                <a:gd name="T1" fmla="*/ 0 h 32"/>
                <a:gd name="T2" fmla="*/ 0 w 9"/>
                <a:gd name="T3" fmla="*/ 0 h 32"/>
                <a:gd name="T4" fmla="*/ 0 w 9"/>
                <a:gd name="T5" fmla="*/ 32 h 32"/>
                <a:gd name="T6" fmla="*/ 4 w 9"/>
                <a:gd name="T7" fmla="*/ 32 h 32"/>
                <a:gd name="T8" fmla="*/ 9 w 9"/>
                <a:gd name="T9" fmla="*/ 32 h 32"/>
                <a:gd name="T10" fmla="*/ 9 w 9"/>
                <a:gd name="T11" fmla="*/ 0 h 32"/>
                <a:gd name="T12" fmla="*/ 4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4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2"/>
                    <a:pt x="3" y="32"/>
                    <a:pt x="4" y="32"/>
                  </a:cubicBezTo>
                  <a:cubicBezTo>
                    <a:pt x="6" y="32"/>
                    <a:pt x="7" y="32"/>
                    <a:pt x="9" y="3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0D2B042-2A65-CD85-A670-E9FD7F94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" y="1393"/>
              <a:ext cx="66" cy="69"/>
            </a:xfrm>
            <a:custGeom>
              <a:avLst/>
              <a:gdLst>
                <a:gd name="T0" fmla="*/ 6 w 28"/>
                <a:gd name="T1" fmla="*/ 29 h 29"/>
                <a:gd name="T2" fmla="*/ 28 w 28"/>
                <a:gd name="T3" fmla="*/ 6 h 29"/>
                <a:gd name="T4" fmla="*/ 22 w 28"/>
                <a:gd name="T5" fmla="*/ 0 h 29"/>
                <a:gd name="T6" fmla="*/ 0 w 28"/>
                <a:gd name="T7" fmla="*/ 23 h 29"/>
                <a:gd name="T8" fmla="*/ 6 w 28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6" y="29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6" y="4"/>
                    <a:pt x="24" y="2"/>
                    <a:pt x="2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5"/>
                    <a:pt x="4" y="27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E5FCAD8C-AA32-49AA-78DE-A2A9BE0D8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1925"/>
              <a:ext cx="67" cy="68"/>
            </a:xfrm>
            <a:custGeom>
              <a:avLst/>
              <a:gdLst>
                <a:gd name="T0" fmla="*/ 22 w 28"/>
                <a:gd name="T1" fmla="*/ 0 h 29"/>
                <a:gd name="T2" fmla="*/ 0 w 28"/>
                <a:gd name="T3" fmla="*/ 23 h 29"/>
                <a:gd name="T4" fmla="*/ 6 w 28"/>
                <a:gd name="T5" fmla="*/ 29 h 29"/>
                <a:gd name="T6" fmla="*/ 28 w 28"/>
                <a:gd name="T7" fmla="*/ 6 h 29"/>
                <a:gd name="T8" fmla="*/ 22 w 2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22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25"/>
                    <a:pt x="4" y="27"/>
                    <a:pt x="6" y="29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6" y="4"/>
                    <a:pt x="24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A61086F3-73D6-ADFC-0BFC-1D2BD664E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" y="1684"/>
              <a:ext cx="75" cy="19"/>
            </a:xfrm>
            <a:custGeom>
              <a:avLst/>
              <a:gdLst>
                <a:gd name="T0" fmla="*/ 32 w 32"/>
                <a:gd name="T1" fmla="*/ 4 h 8"/>
                <a:gd name="T2" fmla="*/ 32 w 32"/>
                <a:gd name="T3" fmla="*/ 0 h 8"/>
                <a:gd name="T4" fmla="*/ 0 w 32"/>
                <a:gd name="T5" fmla="*/ 0 h 8"/>
                <a:gd name="T6" fmla="*/ 0 w 32"/>
                <a:gd name="T7" fmla="*/ 4 h 8"/>
                <a:gd name="T8" fmla="*/ 0 w 32"/>
                <a:gd name="T9" fmla="*/ 8 h 8"/>
                <a:gd name="T10" fmla="*/ 32 w 32"/>
                <a:gd name="T11" fmla="*/ 8 h 8"/>
                <a:gd name="T12" fmla="*/ 32 w 32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32" y="4"/>
                  </a:moveTo>
                  <a:cubicBezTo>
                    <a:pt x="32" y="3"/>
                    <a:pt x="32" y="1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2" y="5"/>
                    <a:pt x="3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BD04BCC3-3969-B58C-0D9D-F0BCD25F9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684"/>
              <a:ext cx="76" cy="19"/>
            </a:xfrm>
            <a:custGeom>
              <a:avLst/>
              <a:gdLst>
                <a:gd name="T0" fmla="*/ 0 w 32"/>
                <a:gd name="T1" fmla="*/ 4 h 8"/>
                <a:gd name="T2" fmla="*/ 0 w 32"/>
                <a:gd name="T3" fmla="*/ 8 h 8"/>
                <a:gd name="T4" fmla="*/ 32 w 32"/>
                <a:gd name="T5" fmla="*/ 8 h 8"/>
                <a:gd name="T6" fmla="*/ 32 w 32"/>
                <a:gd name="T7" fmla="*/ 4 h 8"/>
                <a:gd name="T8" fmla="*/ 32 w 32"/>
                <a:gd name="T9" fmla="*/ 0 h 8"/>
                <a:gd name="T10" fmla="*/ 0 w 32"/>
                <a:gd name="T11" fmla="*/ 0 h 8"/>
                <a:gd name="T12" fmla="*/ 0 w 32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0" y="4"/>
                  </a:moveTo>
                  <a:cubicBezTo>
                    <a:pt x="0" y="5"/>
                    <a:pt x="0" y="7"/>
                    <a:pt x="0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2" y="5"/>
                    <a:pt x="32" y="4"/>
                  </a:cubicBezTo>
                  <a:cubicBezTo>
                    <a:pt x="32" y="3"/>
                    <a:pt x="32" y="1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6B52D21-5EE2-B98A-F301-5299E8F04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1393"/>
              <a:ext cx="67" cy="69"/>
            </a:xfrm>
            <a:custGeom>
              <a:avLst/>
              <a:gdLst>
                <a:gd name="T0" fmla="*/ 28 w 28"/>
                <a:gd name="T1" fmla="*/ 23 h 29"/>
                <a:gd name="T2" fmla="*/ 6 w 28"/>
                <a:gd name="T3" fmla="*/ 0 h 29"/>
                <a:gd name="T4" fmla="*/ 0 w 28"/>
                <a:gd name="T5" fmla="*/ 6 h 29"/>
                <a:gd name="T6" fmla="*/ 22 w 28"/>
                <a:gd name="T7" fmla="*/ 29 h 29"/>
                <a:gd name="T8" fmla="*/ 28 w 28"/>
                <a:gd name="T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28" y="23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4" y="27"/>
                    <a:pt x="26" y="25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0D115094-8281-BDE0-DEE0-05B395E8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" y="1925"/>
              <a:ext cx="66" cy="68"/>
            </a:xfrm>
            <a:custGeom>
              <a:avLst/>
              <a:gdLst>
                <a:gd name="T0" fmla="*/ 0 w 28"/>
                <a:gd name="T1" fmla="*/ 6 h 29"/>
                <a:gd name="T2" fmla="*/ 22 w 28"/>
                <a:gd name="T3" fmla="*/ 29 h 29"/>
                <a:gd name="T4" fmla="*/ 28 w 28"/>
                <a:gd name="T5" fmla="*/ 23 h 29"/>
                <a:gd name="T6" fmla="*/ 6 w 28"/>
                <a:gd name="T7" fmla="*/ 0 h 29"/>
                <a:gd name="T8" fmla="*/ 0 w 28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0" y="6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24" y="27"/>
                    <a:pt x="26" y="25"/>
                    <a:pt x="28" y="2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8330CC1-4031-A79A-7120-8FA3F11EFC01}"/>
              </a:ext>
            </a:extLst>
          </p:cNvPr>
          <p:cNvSpPr>
            <a:spLocks/>
          </p:cNvSpPr>
          <p:nvPr/>
        </p:nvSpPr>
        <p:spPr bwMode="auto">
          <a:xfrm>
            <a:off x="4141251" y="997698"/>
            <a:ext cx="362104" cy="328548"/>
          </a:xfrm>
          <a:custGeom>
            <a:avLst/>
            <a:gdLst>
              <a:gd name="T0" fmla="*/ 126 w 129"/>
              <a:gd name="T1" fmla="*/ 96 h 121"/>
              <a:gd name="T2" fmla="*/ 89 w 129"/>
              <a:gd name="T3" fmla="*/ 58 h 121"/>
              <a:gd name="T4" fmla="*/ 80 w 129"/>
              <a:gd name="T5" fmla="*/ 58 h 121"/>
              <a:gd name="T6" fmla="*/ 77 w 129"/>
              <a:gd name="T7" fmla="*/ 61 h 121"/>
              <a:gd name="T8" fmla="*/ 54 w 129"/>
              <a:gd name="T9" fmla="*/ 38 h 121"/>
              <a:gd name="T10" fmla="*/ 92 w 129"/>
              <a:gd name="T11" fmla="*/ 0 h 121"/>
              <a:gd name="T12" fmla="*/ 52 w 129"/>
              <a:gd name="T13" fmla="*/ 0 h 121"/>
              <a:gd name="T14" fmla="*/ 34 w 129"/>
              <a:gd name="T15" fmla="*/ 18 h 121"/>
              <a:gd name="T16" fmla="*/ 32 w 129"/>
              <a:gd name="T17" fmla="*/ 16 h 121"/>
              <a:gd name="T18" fmla="*/ 24 w 129"/>
              <a:gd name="T19" fmla="*/ 16 h 121"/>
              <a:gd name="T20" fmla="*/ 24 w 129"/>
              <a:gd name="T21" fmla="*/ 24 h 121"/>
              <a:gd name="T22" fmla="*/ 26 w 129"/>
              <a:gd name="T23" fmla="*/ 26 h 121"/>
              <a:gd name="T24" fmla="*/ 0 w 129"/>
              <a:gd name="T25" fmla="*/ 52 h 121"/>
              <a:gd name="T26" fmla="*/ 20 w 129"/>
              <a:gd name="T27" fmla="*/ 72 h 121"/>
              <a:gd name="T28" fmla="*/ 46 w 129"/>
              <a:gd name="T29" fmla="*/ 46 h 121"/>
              <a:gd name="T30" fmla="*/ 69 w 129"/>
              <a:gd name="T31" fmla="*/ 69 h 121"/>
              <a:gd name="T32" fmla="*/ 66 w 129"/>
              <a:gd name="T33" fmla="*/ 72 h 121"/>
              <a:gd name="T34" fmla="*/ 66 w 129"/>
              <a:gd name="T35" fmla="*/ 81 h 121"/>
              <a:gd name="T36" fmla="*/ 104 w 129"/>
              <a:gd name="T37" fmla="*/ 118 h 121"/>
              <a:gd name="T38" fmla="*/ 112 w 129"/>
              <a:gd name="T39" fmla="*/ 118 h 121"/>
              <a:gd name="T40" fmla="*/ 126 w 129"/>
              <a:gd name="T41" fmla="*/ 104 h 121"/>
              <a:gd name="T42" fmla="*/ 126 w 129"/>
              <a:gd name="T43" fmla="*/ 9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9" h="121">
                <a:moveTo>
                  <a:pt x="126" y="96"/>
                </a:moveTo>
                <a:cubicBezTo>
                  <a:pt x="89" y="58"/>
                  <a:pt x="89" y="58"/>
                  <a:pt x="89" y="58"/>
                </a:cubicBezTo>
                <a:cubicBezTo>
                  <a:pt x="86" y="56"/>
                  <a:pt x="82" y="56"/>
                  <a:pt x="80" y="58"/>
                </a:cubicBezTo>
                <a:cubicBezTo>
                  <a:pt x="77" y="61"/>
                  <a:pt x="77" y="61"/>
                  <a:pt x="77" y="61"/>
                </a:cubicBezTo>
                <a:cubicBezTo>
                  <a:pt x="54" y="38"/>
                  <a:pt x="54" y="38"/>
                  <a:pt x="54" y="38"/>
                </a:cubicBezTo>
                <a:cubicBezTo>
                  <a:pt x="92" y="0"/>
                  <a:pt x="92" y="0"/>
                  <a:pt x="9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34" y="18"/>
                  <a:pt x="34" y="18"/>
                  <a:pt x="34" y="18"/>
                </a:cubicBezTo>
                <a:cubicBezTo>
                  <a:pt x="32" y="16"/>
                  <a:pt x="32" y="16"/>
                  <a:pt x="3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26" y="26"/>
                  <a:pt x="26" y="26"/>
                  <a:pt x="26" y="26"/>
                </a:cubicBezTo>
                <a:cubicBezTo>
                  <a:pt x="0" y="52"/>
                  <a:pt x="0" y="52"/>
                  <a:pt x="0" y="52"/>
                </a:cubicBezTo>
                <a:cubicBezTo>
                  <a:pt x="20" y="72"/>
                  <a:pt x="20" y="72"/>
                  <a:pt x="20" y="72"/>
                </a:cubicBezTo>
                <a:cubicBezTo>
                  <a:pt x="46" y="46"/>
                  <a:pt x="46" y="46"/>
                  <a:pt x="46" y="46"/>
                </a:cubicBezTo>
                <a:cubicBezTo>
                  <a:pt x="69" y="69"/>
                  <a:pt x="69" y="69"/>
                  <a:pt x="69" y="69"/>
                </a:cubicBezTo>
                <a:cubicBezTo>
                  <a:pt x="66" y="72"/>
                  <a:pt x="66" y="72"/>
                  <a:pt x="66" y="72"/>
                </a:cubicBezTo>
                <a:cubicBezTo>
                  <a:pt x="64" y="74"/>
                  <a:pt x="64" y="78"/>
                  <a:pt x="66" y="81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6" y="121"/>
                  <a:pt x="110" y="121"/>
                  <a:pt x="112" y="118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29" y="102"/>
                  <a:pt x="129" y="98"/>
                  <a:pt x="126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051DCC5D-FA2F-D56E-4256-13304E10E6B3}"/>
              </a:ext>
            </a:extLst>
          </p:cNvPr>
          <p:cNvSpPr>
            <a:spLocks/>
          </p:cNvSpPr>
          <p:nvPr/>
        </p:nvSpPr>
        <p:spPr bwMode="auto">
          <a:xfrm>
            <a:off x="1517977" y="1046021"/>
            <a:ext cx="315581" cy="304350"/>
          </a:xfrm>
          <a:custGeom>
            <a:avLst/>
            <a:gdLst>
              <a:gd name="T0" fmla="*/ 108 w 128"/>
              <a:gd name="T1" fmla="*/ 0 h 128"/>
              <a:gd name="T2" fmla="*/ 128 w 128"/>
              <a:gd name="T3" fmla="*/ 20 h 128"/>
              <a:gd name="T4" fmla="*/ 124 w 128"/>
              <a:gd name="T5" fmla="*/ 32 h 128"/>
              <a:gd name="T6" fmla="*/ 116 w 128"/>
              <a:gd name="T7" fmla="*/ 40 h 128"/>
              <a:gd name="T8" fmla="*/ 88 w 128"/>
              <a:gd name="T9" fmla="*/ 12 h 128"/>
              <a:gd name="T10" fmla="*/ 96 w 128"/>
              <a:gd name="T11" fmla="*/ 4 h 128"/>
              <a:gd name="T12" fmla="*/ 108 w 128"/>
              <a:gd name="T13" fmla="*/ 0 h 128"/>
              <a:gd name="T14" fmla="*/ 8 w 128"/>
              <a:gd name="T15" fmla="*/ 92 h 128"/>
              <a:gd name="T16" fmla="*/ 0 w 128"/>
              <a:gd name="T17" fmla="*/ 128 h 128"/>
              <a:gd name="T18" fmla="*/ 36 w 128"/>
              <a:gd name="T19" fmla="*/ 120 h 128"/>
              <a:gd name="T20" fmla="*/ 110 w 128"/>
              <a:gd name="T21" fmla="*/ 46 h 128"/>
              <a:gd name="T22" fmla="*/ 82 w 128"/>
              <a:gd name="T23" fmla="*/ 18 h 128"/>
              <a:gd name="T24" fmla="*/ 8 w 128"/>
              <a:gd name="T25" fmla="*/ 92 h 128"/>
              <a:gd name="T26" fmla="*/ 89 w 128"/>
              <a:gd name="T27" fmla="*/ 45 h 128"/>
              <a:gd name="T28" fmla="*/ 33 w 128"/>
              <a:gd name="T29" fmla="*/ 101 h 128"/>
              <a:gd name="T30" fmla="*/ 27 w 128"/>
              <a:gd name="T31" fmla="*/ 95 h 128"/>
              <a:gd name="T32" fmla="*/ 83 w 128"/>
              <a:gd name="T33" fmla="*/ 39 h 128"/>
              <a:gd name="T34" fmla="*/ 89 w 128"/>
              <a:gd name="T35" fmla="*/ 4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8" h="128">
                <a:moveTo>
                  <a:pt x="108" y="0"/>
                </a:moveTo>
                <a:cubicBezTo>
                  <a:pt x="119" y="0"/>
                  <a:pt x="128" y="9"/>
                  <a:pt x="128" y="20"/>
                </a:cubicBezTo>
                <a:cubicBezTo>
                  <a:pt x="128" y="25"/>
                  <a:pt x="127" y="29"/>
                  <a:pt x="124" y="32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88" y="12"/>
                  <a:pt x="88" y="12"/>
                  <a:pt x="88" y="12"/>
                </a:cubicBezTo>
                <a:cubicBezTo>
                  <a:pt x="96" y="4"/>
                  <a:pt x="96" y="4"/>
                  <a:pt x="96" y="4"/>
                </a:cubicBezTo>
                <a:cubicBezTo>
                  <a:pt x="99" y="1"/>
                  <a:pt x="103" y="0"/>
                  <a:pt x="108" y="0"/>
                </a:cubicBezTo>
                <a:close/>
                <a:moveTo>
                  <a:pt x="8" y="92"/>
                </a:moveTo>
                <a:cubicBezTo>
                  <a:pt x="0" y="128"/>
                  <a:pt x="0" y="128"/>
                  <a:pt x="0" y="128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110" y="46"/>
                  <a:pt x="110" y="46"/>
                  <a:pt x="110" y="46"/>
                </a:cubicBezTo>
                <a:cubicBezTo>
                  <a:pt x="82" y="18"/>
                  <a:pt x="82" y="18"/>
                  <a:pt x="82" y="18"/>
                </a:cubicBezTo>
                <a:lnTo>
                  <a:pt x="8" y="92"/>
                </a:lnTo>
                <a:close/>
                <a:moveTo>
                  <a:pt x="89" y="45"/>
                </a:moveTo>
                <a:cubicBezTo>
                  <a:pt x="33" y="101"/>
                  <a:pt x="33" y="101"/>
                  <a:pt x="33" y="101"/>
                </a:cubicBezTo>
                <a:cubicBezTo>
                  <a:pt x="27" y="95"/>
                  <a:pt x="27" y="95"/>
                  <a:pt x="27" y="95"/>
                </a:cubicBezTo>
                <a:cubicBezTo>
                  <a:pt x="83" y="39"/>
                  <a:pt x="83" y="39"/>
                  <a:pt x="83" y="39"/>
                </a:cubicBezTo>
                <a:lnTo>
                  <a:pt x="89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D90A7CCB-D768-70AF-F47C-26EA1F17C6C7}"/>
              </a:ext>
            </a:extLst>
          </p:cNvPr>
          <p:cNvSpPr>
            <a:spLocks/>
          </p:cNvSpPr>
          <p:nvPr/>
        </p:nvSpPr>
        <p:spPr bwMode="auto">
          <a:xfrm>
            <a:off x="7028531" y="1018098"/>
            <a:ext cx="314539" cy="304350"/>
          </a:xfrm>
          <a:custGeom>
            <a:avLst/>
            <a:gdLst>
              <a:gd name="T0" fmla="*/ 88 w 128"/>
              <a:gd name="T1" fmla="*/ 8 h 128"/>
              <a:gd name="T2" fmla="*/ 48 w 128"/>
              <a:gd name="T3" fmla="*/ 48 h 128"/>
              <a:gd name="T4" fmla="*/ 24 w 128"/>
              <a:gd name="T5" fmla="*/ 48 h 128"/>
              <a:gd name="T6" fmla="*/ 0 w 128"/>
              <a:gd name="T7" fmla="*/ 80 h 128"/>
              <a:gd name="T8" fmla="*/ 40 w 128"/>
              <a:gd name="T9" fmla="*/ 76 h 128"/>
              <a:gd name="T10" fmla="*/ 0 w 128"/>
              <a:gd name="T11" fmla="*/ 128 h 128"/>
              <a:gd name="T12" fmla="*/ 53 w 128"/>
              <a:gd name="T13" fmla="*/ 87 h 128"/>
              <a:gd name="T14" fmla="*/ 48 w 128"/>
              <a:gd name="T15" fmla="*/ 128 h 128"/>
              <a:gd name="T16" fmla="*/ 80 w 128"/>
              <a:gd name="T17" fmla="*/ 104 h 128"/>
              <a:gd name="T18" fmla="*/ 80 w 128"/>
              <a:gd name="T19" fmla="*/ 80 h 128"/>
              <a:gd name="T20" fmla="*/ 120 w 128"/>
              <a:gd name="T21" fmla="*/ 40 h 128"/>
              <a:gd name="T22" fmla="*/ 128 w 128"/>
              <a:gd name="T23" fmla="*/ 0 h 128"/>
              <a:gd name="T24" fmla="*/ 88 w 128"/>
              <a:gd name="T25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8" h="128">
                <a:moveTo>
                  <a:pt x="88" y="8"/>
                </a:moveTo>
                <a:cubicBezTo>
                  <a:pt x="48" y="48"/>
                  <a:pt x="48" y="48"/>
                  <a:pt x="48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25" y="73"/>
                  <a:pt x="40" y="76"/>
                </a:cubicBezTo>
                <a:cubicBezTo>
                  <a:pt x="0" y="128"/>
                  <a:pt x="0" y="128"/>
                  <a:pt x="0" y="128"/>
                </a:cubicBezTo>
                <a:cubicBezTo>
                  <a:pt x="53" y="87"/>
                  <a:pt x="53" y="87"/>
                  <a:pt x="53" y="87"/>
                </a:cubicBezTo>
                <a:cubicBezTo>
                  <a:pt x="60" y="104"/>
                  <a:pt x="48" y="128"/>
                  <a:pt x="48" y="128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80" y="80"/>
                  <a:pt x="80" y="80"/>
                  <a:pt x="80" y="80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28" y="0"/>
                  <a:pt x="128" y="0"/>
                  <a:pt x="128" y="0"/>
                </a:cubicBezTo>
                <a:lnTo>
                  <a:pt x="88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CE3AC9F8-C064-D47C-DE07-1AEDC4E97972}"/>
              </a:ext>
            </a:extLst>
          </p:cNvPr>
          <p:cNvCxnSpPr/>
          <p:nvPr/>
        </p:nvCxnSpPr>
        <p:spPr>
          <a:xfrm>
            <a:off x="5800262" y="1127535"/>
            <a:ext cx="499930" cy="0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id="{C46C3C20-CEAA-4167-B5C5-77F71AD4E98F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6D1BD59-0187-4D22-92C2-34BA237D96E0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效果演示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E31F531-57FD-4513-B239-DAF7B354FB5D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6F3A14-6E1A-4DE0-B489-656029C1B7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87"/>
          <a:stretch/>
        </p:blipFill>
        <p:spPr>
          <a:xfrm>
            <a:off x="3305623" y="1803333"/>
            <a:ext cx="2619699" cy="209529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EE271EA-50B4-491C-A126-07027791A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4" y="1683356"/>
            <a:ext cx="2734509" cy="312064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3E3C23C-AA48-4F00-9FF2-C84AB8672A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857832"/>
            <a:ext cx="2619699" cy="10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754D511F-B2AC-B327-4311-0123D5E898E4}"/>
              </a:ext>
            </a:extLst>
          </p:cNvPr>
          <p:cNvSpPr/>
          <p:nvPr/>
        </p:nvSpPr>
        <p:spPr>
          <a:xfrm>
            <a:off x="179512" y="170665"/>
            <a:ext cx="8784976" cy="480217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2F7BC7-D8DF-3045-19F7-0FB16836C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765" b="-1691"/>
          <a:stretch/>
        </p:blipFill>
        <p:spPr>
          <a:xfrm rot="10800000">
            <a:off x="8110866" y="627533"/>
            <a:ext cx="1033134" cy="3965682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F7C1534-051F-4F18-AC70-F8EB4D4ED50D}"/>
              </a:ext>
            </a:extLst>
          </p:cNvPr>
          <p:cNvSpPr/>
          <p:nvPr/>
        </p:nvSpPr>
        <p:spPr>
          <a:xfrm>
            <a:off x="3454753" y="995428"/>
            <a:ext cx="4238898" cy="3191743"/>
          </a:xfrm>
          <a:custGeom>
            <a:avLst/>
            <a:gdLst>
              <a:gd name="connsiteX0" fmla="*/ 220104 w 4238898"/>
              <a:gd name="connsiteY0" fmla="*/ 2176475 h 3191743"/>
              <a:gd name="connsiteX1" fmla="*/ 442526 w 4238898"/>
              <a:gd name="connsiteY1" fmla="*/ 14042 h 3191743"/>
              <a:gd name="connsiteX2" fmla="*/ 4198980 w 4238898"/>
              <a:gd name="connsiteY2" fmla="*/ 1336215 h 3191743"/>
              <a:gd name="connsiteX3" fmla="*/ 2296040 w 4238898"/>
              <a:gd name="connsiteY3" fmla="*/ 3140302 h 3191743"/>
              <a:gd name="connsiteX4" fmla="*/ 318959 w 4238898"/>
              <a:gd name="connsiteY4" fmla="*/ 2522464 h 31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898" h="3191743">
                <a:moveTo>
                  <a:pt x="220104" y="2176475"/>
                </a:moveTo>
                <a:cubicBezTo>
                  <a:pt x="-258" y="1165280"/>
                  <a:pt x="-220620" y="154085"/>
                  <a:pt x="442526" y="14042"/>
                </a:cubicBezTo>
                <a:cubicBezTo>
                  <a:pt x="1105672" y="-126001"/>
                  <a:pt x="3890061" y="815172"/>
                  <a:pt x="4198980" y="1336215"/>
                </a:cubicBezTo>
                <a:cubicBezTo>
                  <a:pt x="4507899" y="1857258"/>
                  <a:pt x="2942710" y="2942594"/>
                  <a:pt x="2296040" y="3140302"/>
                </a:cubicBezTo>
                <a:cubicBezTo>
                  <a:pt x="1649370" y="3338010"/>
                  <a:pt x="984164" y="2930237"/>
                  <a:pt x="318959" y="252246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FCE87AE-A9E4-8DC9-B982-85510D15C80C}"/>
              </a:ext>
            </a:extLst>
          </p:cNvPr>
          <p:cNvSpPr/>
          <p:nvPr/>
        </p:nvSpPr>
        <p:spPr>
          <a:xfrm>
            <a:off x="3995936" y="1016746"/>
            <a:ext cx="1152128" cy="1152128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AC845E-3A71-1A53-054E-BC6E96823F7B}"/>
              </a:ext>
            </a:extLst>
          </p:cNvPr>
          <p:cNvSpPr txBox="1"/>
          <p:nvPr/>
        </p:nvSpPr>
        <p:spPr>
          <a:xfrm>
            <a:off x="3275855" y="2266294"/>
            <a:ext cx="2592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  结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34343F-E6F3-ECCB-26E1-E952B6641959}"/>
              </a:ext>
            </a:extLst>
          </p:cNvPr>
          <p:cNvSpPr txBox="1"/>
          <p:nvPr/>
        </p:nvSpPr>
        <p:spPr>
          <a:xfrm>
            <a:off x="1987196" y="3075806"/>
            <a:ext cx="51719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Code Optimization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64D28B-E466-0526-A6AC-2ACF504151D5}"/>
              </a:ext>
            </a:extLst>
          </p:cNvPr>
          <p:cNvSpPr txBox="1"/>
          <p:nvPr/>
        </p:nvSpPr>
        <p:spPr>
          <a:xfrm>
            <a:off x="4067944" y="1338903"/>
            <a:ext cx="1008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4CED89-A96B-CA73-4CD3-74AEC22145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" t="-3629" b="-1691"/>
          <a:stretch/>
        </p:blipFill>
        <p:spPr>
          <a:xfrm rot="10800000">
            <a:off x="0" y="339502"/>
            <a:ext cx="1360104" cy="480399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32D5A4-A9D6-1B83-506C-1AA50D905F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87196" y="2857771"/>
            <a:ext cx="5645543" cy="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1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AAD4933F-D3B7-4E97-ABE1-2FBC4CD38264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672D27-EE2A-49B6-A184-E64CA4733C8B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收获 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532DDAF-6882-40C6-82FE-673CD949122A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AE1EC1-D18B-426F-84D2-3F3D5AD60963}"/>
              </a:ext>
            </a:extLst>
          </p:cNvPr>
          <p:cNvSpPr txBox="1"/>
          <p:nvPr/>
        </p:nvSpPr>
        <p:spPr>
          <a:xfrm>
            <a:off x="1187624" y="1059582"/>
            <a:ext cx="475252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阅读调研</a:t>
            </a:r>
          </a:p>
          <a:p>
            <a:pPr marL="285750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学习并实践中间代码优化的具体实现方法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2864A77-F31C-4849-9E49-F89E110F9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09212"/>
              </p:ext>
            </p:extLst>
          </p:nvPr>
        </p:nvGraphicFramePr>
        <p:xfrm>
          <a:off x="1187624" y="1923678"/>
          <a:ext cx="6096000" cy="2913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816">
                  <a:extLst>
                    <a:ext uri="{9D8B030D-6E8A-4147-A177-3AD203B41FA5}">
                      <a16:colId xmlns:a16="http://schemas.microsoft.com/office/drawing/2014/main" val="1496478021"/>
                    </a:ext>
                  </a:extLst>
                </a:gridCol>
                <a:gridCol w="4704184">
                  <a:extLst>
                    <a:ext uri="{9D8B030D-6E8A-4147-A177-3AD203B41FA5}">
                      <a16:colId xmlns:a16="http://schemas.microsoft.com/office/drawing/2014/main" val="2815423771"/>
                    </a:ext>
                  </a:extLst>
                </a:gridCol>
              </a:tblGrid>
              <a:tr h="378873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Member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Work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801735"/>
                  </a:ext>
                </a:extLst>
              </a:tr>
              <a:tr h="378873">
                <a:tc rowSpan="3">
                  <a:txBody>
                    <a:bodyPr/>
                    <a:lstStyle/>
                    <a:p>
                      <a:endParaRPr lang="en-US" altLang="zh-CN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吕思翰</a:t>
                      </a:r>
                      <a:endParaRPr lang="en-US" altLang="zh-CN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优化</a:t>
                      </a:r>
                      <a:r>
                        <a:rPr lang="en-US" altLang="zh-CN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Dominators, Mem2Reg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767662"/>
                  </a:ext>
                </a:extLst>
              </a:tr>
              <a:tr h="37887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完成</a:t>
                      </a:r>
                      <a:r>
                        <a:rPr lang="en-US" altLang="zh-CN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SimplifyCFG</a:t>
                      </a:r>
                      <a:r>
                        <a:rPr lang="en-US" altLang="zh-CN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, DCE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51970"/>
                  </a:ext>
                </a:extLst>
              </a:tr>
              <a:tr h="37887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编写测试样例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0379"/>
                  </a:ext>
                </a:extLst>
              </a:tr>
              <a:tr h="378873">
                <a:tc rowSpan="3">
                  <a:txBody>
                    <a:bodyPr/>
                    <a:lstStyle/>
                    <a:p>
                      <a:endParaRPr lang="en-US" altLang="zh-CN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封霁芩</a:t>
                      </a:r>
                      <a:endParaRPr lang="en-US" altLang="zh-CN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完成</a:t>
                      </a:r>
                      <a:r>
                        <a:rPr lang="en-US" altLang="zh-CN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Dominators, Mem2Reg, </a:t>
                      </a:r>
                      <a:r>
                        <a:rPr lang="en-US" altLang="zh-CN" dirty="0" err="1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LiveVar</a:t>
                      </a:r>
                      <a:r>
                        <a:rPr lang="en-US" altLang="zh-CN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556442"/>
                  </a:ext>
                </a:extLst>
              </a:tr>
              <a:tr h="37887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编写测试样例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952996"/>
                  </a:ext>
                </a:extLst>
              </a:tr>
              <a:tr h="37887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项目汇报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0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50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613D0511-0505-A436-A92B-7F3A13F63BA4}"/>
              </a:ext>
            </a:extLst>
          </p:cNvPr>
          <p:cNvGrpSpPr>
            <a:grpSpLocks/>
          </p:cNvGrpSpPr>
          <p:nvPr/>
        </p:nvGrpSpPr>
        <p:grpSpPr bwMode="auto">
          <a:xfrm rot="6300000">
            <a:off x="1653988" y="1952347"/>
            <a:ext cx="537024" cy="900553"/>
            <a:chOff x="2761515" y="2286000"/>
            <a:chExt cx="1645174" cy="276022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FE52F9B4-2B49-B0E4-4AF9-2F2FC17CA62D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0DA25097-DC26-B2E9-3C7B-F46209DA8262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F990018D-2CAB-B621-D84D-A34BD52B2BFD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D6BE79E6-566A-D08D-B7BA-AEF6ACF2CF89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BFCC799F-3C28-8591-1A97-8AF7B3F66F8D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id="{5EB9925E-95CB-98A7-D96A-CF63BA7D3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722407C6-D17F-886D-46A8-C595E42B8A82}"/>
              </a:ext>
            </a:extLst>
          </p:cNvPr>
          <p:cNvGrpSpPr>
            <a:grpSpLocks/>
          </p:cNvGrpSpPr>
          <p:nvPr/>
        </p:nvGrpSpPr>
        <p:grpSpPr bwMode="auto">
          <a:xfrm rot="15300000" flipV="1">
            <a:off x="2100035" y="2348774"/>
            <a:ext cx="537024" cy="900553"/>
            <a:chOff x="2761515" y="2286000"/>
            <a:chExt cx="1645174" cy="276022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03FFD573-2D9F-3028-AA1F-CB85F9E6BF7E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FB1A4798-4682-B90B-F27F-3076FF60E667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9A912585-F49B-1B42-34D5-C9340514E429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51FC7CB7-2857-96C8-6CD6-3CA1EC16CF3A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15A4C95B-9B2F-7C71-1458-95515A8CA6AE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EEED0ACA-305B-D794-0ABD-035562999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E7C6B5C0-4718-74FE-83C1-EE723E6CC1AF}"/>
              </a:ext>
            </a:extLst>
          </p:cNvPr>
          <p:cNvGrpSpPr>
            <a:grpSpLocks/>
          </p:cNvGrpSpPr>
          <p:nvPr/>
        </p:nvGrpSpPr>
        <p:grpSpPr bwMode="auto">
          <a:xfrm rot="6300000">
            <a:off x="3074421" y="1935659"/>
            <a:ext cx="585659" cy="982567"/>
            <a:chOff x="2761515" y="2286000"/>
            <a:chExt cx="1645174" cy="276022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E60D7EE7-0E50-AAF3-E7E9-6519A44BF564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Oval 19">
              <a:extLst>
                <a:ext uri="{FF2B5EF4-FFF2-40B4-BE49-F238E27FC236}">
                  <a16:creationId xmlns:a16="http://schemas.microsoft.com/office/drawing/2014/main" id="{8FFAF9E7-55CB-B1CA-3273-0E59E8D235A4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E5AEFBD0-A4FD-E82B-5EFF-464EED4B2921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B31C2942-E8B0-FA7E-54F8-113C968B1A4B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Oval 22">
              <a:extLst>
                <a:ext uri="{FF2B5EF4-FFF2-40B4-BE49-F238E27FC236}">
                  <a16:creationId xmlns:a16="http://schemas.microsoft.com/office/drawing/2014/main" id="{664C3AA9-9D21-FE66-D7BD-8C1251DD00BB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Freeform: Shape 23">
              <a:extLst>
                <a:ext uri="{FF2B5EF4-FFF2-40B4-BE49-F238E27FC236}">
                  <a16:creationId xmlns:a16="http://schemas.microsoft.com/office/drawing/2014/main" id="{79C91D45-B22C-FEAB-F5ED-ABA08EB8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6" name="Group 24">
            <a:extLst>
              <a:ext uri="{FF2B5EF4-FFF2-40B4-BE49-F238E27FC236}">
                <a16:creationId xmlns:a16="http://schemas.microsoft.com/office/drawing/2014/main" id="{79A4BAC0-5A65-BBD9-8DFB-61AEBA803BB3}"/>
              </a:ext>
            </a:extLst>
          </p:cNvPr>
          <p:cNvGrpSpPr>
            <a:grpSpLocks/>
          </p:cNvGrpSpPr>
          <p:nvPr/>
        </p:nvGrpSpPr>
        <p:grpSpPr bwMode="auto">
          <a:xfrm rot="15300000" flipV="1">
            <a:off x="3518884" y="2304677"/>
            <a:ext cx="585659" cy="982567"/>
            <a:chOff x="2761515" y="2286000"/>
            <a:chExt cx="1645174" cy="276022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6AF18F54-7D27-B76F-9621-D16D0C2F2317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3E4E59BF-454E-EB69-EFE8-43B0D7B3B89F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0D13D1D7-8617-FDBE-A301-0DECB31D2366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3642A322-849B-6C25-4AC9-B6E2B8D53B0F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E7BF6A52-8694-B25A-B15D-42C893C2FD7D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: Shape 30">
              <a:extLst>
                <a:ext uri="{FF2B5EF4-FFF2-40B4-BE49-F238E27FC236}">
                  <a16:creationId xmlns:a16="http://schemas.microsoft.com/office/drawing/2014/main" id="{1DED15FE-BB8C-F571-8373-D6CA60CC8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3" name="Group 31">
            <a:extLst>
              <a:ext uri="{FF2B5EF4-FFF2-40B4-BE49-F238E27FC236}">
                <a16:creationId xmlns:a16="http://schemas.microsoft.com/office/drawing/2014/main" id="{A7F33993-8FBD-4FC4-8C5F-CE9F579B165D}"/>
              </a:ext>
            </a:extLst>
          </p:cNvPr>
          <p:cNvGrpSpPr>
            <a:grpSpLocks/>
          </p:cNvGrpSpPr>
          <p:nvPr/>
        </p:nvGrpSpPr>
        <p:grpSpPr bwMode="auto">
          <a:xfrm rot="6300000">
            <a:off x="4390985" y="1791873"/>
            <a:ext cx="654838" cy="1098811"/>
            <a:chOff x="2761515" y="2286000"/>
            <a:chExt cx="1645174" cy="276022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823C248E-FAE9-6033-B27C-52324E894889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8A0A127D-A5B5-C360-C441-537263D84285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7D4AB966-4AE1-99D0-EC8A-66EB3A55164E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688D3B66-2E91-87BA-157D-B295FE8EC357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67DDE6D5-B925-4057-9718-BE6290B01691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Freeform: Shape 37">
              <a:extLst>
                <a:ext uri="{FF2B5EF4-FFF2-40B4-BE49-F238E27FC236}">
                  <a16:creationId xmlns:a16="http://schemas.microsoft.com/office/drawing/2014/main" id="{3616291D-1D94-D827-F61F-367225F9C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0" name="Group 38">
            <a:extLst>
              <a:ext uri="{FF2B5EF4-FFF2-40B4-BE49-F238E27FC236}">
                <a16:creationId xmlns:a16="http://schemas.microsoft.com/office/drawing/2014/main" id="{253E0B78-FD6C-3257-88DA-6291F21E4066}"/>
              </a:ext>
            </a:extLst>
          </p:cNvPr>
          <p:cNvGrpSpPr>
            <a:grpSpLocks/>
          </p:cNvGrpSpPr>
          <p:nvPr/>
        </p:nvGrpSpPr>
        <p:grpSpPr bwMode="auto">
          <a:xfrm rot="15300000" flipV="1">
            <a:off x="4935232" y="2275272"/>
            <a:ext cx="654838" cy="1098811"/>
            <a:chOff x="2761515" y="2286000"/>
            <a:chExt cx="1645174" cy="276022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398AC32A-061F-652A-1E55-B3E75B98D192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8372AF1B-F609-3F45-74E3-55ABE75DDA63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B288C019-EE3F-E087-29B3-9F51669229A9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Oval 42">
              <a:extLst>
                <a:ext uri="{FF2B5EF4-FFF2-40B4-BE49-F238E27FC236}">
                  <a16:creationId xmlns:a16="http://schemas.microsoft.com/office/drawing/2014/main" id="{0ED6F483-7E0E-520C-4DAC-5288A46C18CF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A2F4D353-C96E-22A3-B4C2-830E8FE9FCD1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Freeform: Shape 44">
              <a:extLst>
                <a:ext uri="{FF2B5EF4-FFF2-40B4-BE49-F238E27FC236}">
                  <a16:creationId xmlns:a16="http://schemas.microsoft.com/office/drawing/2014/main" id="{3A4D5119-A4B0-C692-98A8-B7EE52D32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Group 45">
            <a:extLst>
              <a:ext uri="{FF2B5EF4-FFF2-40B4-BE49-F238E27FC236}">
                <a16:creationId xmlns:a16="http://schemas.microsoft.com/office/drawing/2014/main" id="{320CB359-71E8-47D4-93FE-717639B67D07}"/>
              </a:ext>
            </a:extLst>
          </p:cNvPr>
          <p:cNvGrpSpPr>
            <a:grpSpLocks/>
          </p:cNvGrpSpPr>
          <p:nvPr/>
        </p:nvGrpSpPr>
        <p:grpSpPr bwMode="auto">
          <a:xfrm rot="6300000">
            <a:off x="5939177" y="1708143"/>
            <a:ext cx="741832" cy="1243729"/>
            <a:chOff x="2761515" y="2286000"/>
            <a:chExt cx="1645174" cy="276022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F14AB4C3-1D64-927E-95F2-2C6A764A8A74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Oval 47">
              <a:extLst>
                <a:ext uri="{FF2B5EF4-FFF2-40B4-BE49-F238E27FC236}">
                  <a16:creationId xmlns:a16="http://schemas.microsoft.com/office/drawing/2014/main" id="{6BD98F97-F419-C896-0107-A80BD2718C17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Oval 48">
              <a:extLst>
                <a:ext uri="{FF2B5EF4-FFF2-40B4-BE49-F238E27FC236}">
                  <a16:creationId xmlns:a16="http://schemas.microsoft.com/office/drawing/2014/main" id="{59E03CAE-A154-F9D7-E60F-52CF707028F7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Oval 49">
              <a:extLst>
                <a:ext uri="{FF2B5EF4-FFF2-40B4-BE49-F238E27FC236}">
                  <a16:creationId xmlns:a16="http://schemas.microsoft.com/office/drawing/2014/main" id="{9E97C5B3-FA76-5755-E764-7B16833913A8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Oval 50">
              <a:extLst>
                <a:ext uri="{FF2B5EF4-FFF2-40B4-BE49-F238E27FC236}">
                  <a16:creationId xmlns:a16="http://schemas.microsoft.com/office/drawing/2014/main" id="{94F4860A-59C4-234F-271D-D482BA7CFA9E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" name="Freeform: Shape 51">
              <a:extLst>
                <a:ext uri="{FF2B5EF4-FFF2-40B4-BE49-F238E27FC236}">
                  <a16:creationId xmlns:a16="http://schemas.microsoft.com/office/drawing/2014/main" id="{54AD8074-880D-EB9A-E08F-A4B8CACC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" name="Group 52">
            <a:extLst>
              <a:ext uri="{FF2B5EF4-FFF2-40B4-BE49-F238E27FC236}">
                <a16:creationId xmlns:a16="http://schemas.microsoft.com/office/drawing/2014/main" id="{A78F58EF-9D03-6E8D-8955-E14796FF72F5}"/>
              </a:ext>
            </a:extLst>
          </p:cNvPr>
          <p:cNvGrpSpPr>
            <a:grpSpLocks/>
          </p:cNvGrpSpPr>
          <p:nvPr/>
        </p:nvGrpSpPr>
        <p:grpSpPr bwMode="auto">
          <a:xfrm rot="15300000" flipV="1">
            <a:off x="6555203" y="2255756"/>
            <a:ext cx="741832" cy="1243729"/>
            <a:chOff x="2761515" y="2286000"/>
            <a:chExt cx="1645174" cy="276022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122C9E89-F393-AAED-15D7-9DBEDC2E1ADF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7083B682-5ED7-CC3C-19A4-25B1851BA641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Oval 55">
              <a:extLst>
                <a:ext uri="{FF2B5EF4-FFF2-40B4-BE49-F238E27FC236}">
                  <a16:creationId xmlns:a16="http://schemas.microsoft.com/office/drawing/2014/main" id="{FB66D389-3011-EF16-55D1-85D2AD7CE4F3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" name="Oval 56">
              <a:extLst>
                <a:ext uri="{FF2B5EF4-FFF2-40B4-BE49-F238E27FC236}">
                  <a16:creationId xmlns:a16="http://schemas.microsoft.com/office/drawing/2014/main" id="{814915FC-99F6-5A92-C0A1-6D6AA7E2DD08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9" name="Oval 57">
              <a:extLst>
                <a:ext uri="{FF2B5EF4-FFF2-40B4-BE49-F238E27FC236}">
                  <a16:creationId xmlns:a16="http://schemas.microsoft.com/office/drawing/2014/main" id="{1701F3CE-6A88-E041-F993-489224A61021}"/>
                </a:ext>
              </a:extLst>
            </p:cNvPr>
            <p:cNvSpPr>
              <a:spLocks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Freeform: Shape 58">
              <a:extLst>
                <a:ext uri="{FF2B5EF4-FFF2-40B4-BE49-F238E27FC236}">
                  <a16:creationId xmlns:a16="http://schemas.microsoft.com/office/drawing/2014/main" id="{2782DA65-BCE5-C108-E762-B2398A29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63" name="Straight Connector 63">
            <a:extLst>
              <a:ext uri="{FF2B5EF4-FFF2-40B4-BE49-F238E27FC236}">
                <a16:creationId xmlns:a16="http://schemas.microsoft.com/office/drawing/2014/main" id="{7DA920FF-C31F-0604-CFA4-87CE38BB3271}"/>
              </a:ext>
            </a:extLst>
          </p:cNvPr>
          <p:cNvCxnSpPr/>
          <p:nvPr/>
        </p:nvCxnSpPr>
        <p:spPr>
          <a:xfrm flipV="1">
            <a:off x="2004539" y="1749499"/>
            <a:ext cx="0" cy="38186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6">
            <a:extLst>
              <a:ext uri="{FF2B5EF4-FFF2-40B4-BE49-F238E27FC236}">
                <a16:creationId xmlns:a16="http://schemas.microsoft.com/office/drawing/2014/main" id="{1662EB27-4364-08C8-FE2A-4E4B4D854B16}"/>
              </a:ext>
            </a:extLst>
          </p:cNvPr>
          <p:cNvCxnSpPr/>
          <p:nvPr/>
        </p:nvCxnSpPr>
        <p:spPr>
          <a:xfrm>
            <a:off x="3823223" y="3104332"/>
            <a:ext cx="0" cy="404999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5">
            <a:extLst>
              <a:ext uri="{FF2B5EF4-FFF2-40B4-BE49-F238E27FC236}">
                <a16:creationId xmlns:a16="http://schemas.microsoft.com/office/drawing/2014/main" id="{F0B32E0B-F8A2-6295-1EDB-75570CE2C3C4}"/>
              </a:ext>
            </a:extLst>
          </p:cNvPr>
          <p:cNvCxnSpPr/>
          <p:nvPr/>
        </p:nvCxnSpPr>
        <p:spPr>
          <a:xfrm flipV="1">
            <a:off x="4766758" y="1748436"/>
            <a:ext cx="0" cy="2970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8">
            <a:extLst>
              <a:ext uri="{FF2B5EF4-FFF2-40B4-BE49-F238E27FC236}">
                <a16:creationId xmlns:a16="http://schemas.microsoft.com/office/drawing/2014/main" id="{BC8AEF15-8DAE-1E18-87BE-8E32E6CF9984}"/>
              </a:ext>
            </a:extLst>
          </p:cNvPr>
          <p:cNvCxnSpPr/>
          <p:nvPr/>
        </p:nvCxnSpPr>
        <p:spPr>
          <a:xfrm>
            <a:off x="6777472" y="3199288"/>
            <a:ext cx="0" cy="2970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049FBFDB-4154-45BB-1B9F-81DEF5115314}"/>
              </a:ext>
            </a:extLst>
          </p:cNvPr>
          <p:cNvSpPr txBox="1"/>
          <p:nvPr/>
        </p:nvSpPr>
        <p:spPr>
          <a:xfrm>
            <a:off x="1283876" y="1399779"/>
            <a:ext cx="1441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新增其他的优化</a:t>
            </a:r>
            <a:r>
              <a:rPr lang="en-US" altLang="zh-CN" sz="11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pass</a:t>
            </a:r>
            <a:endParaRPr lang="zh-CN" altLang="en-US" sz="1100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A311757-C1A6-93BF-D39D-3AF2CADB21C4}"/>
              </a:ext>
            </a:extLst>
          </p:cNvPr>
          <p:cNvSpPr txBox="1"/>
          <p:nvPr/>
        </p:nvSpPr>
        <p:spPr>
          <a:xfrm>
            <a:off x="3846411" y="1284364"/>
            <a:ext cx="18406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尝试代码生成</a:t>
            </a:r>
            <a:endParaRPr lang="en-US" altLang="zh-CN" sz="1100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完整完成一遍编译器后端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AF5F08B4-BAC5-A35F-9E28-FCD5AFC0AC78}"/>
              </a:ext>
            </a:extLst>
          </p:cNvPr>
          <p:cNvSpPr txBox="1"/>
          <p:nvPr/>
        </p:nvSpPr>
        <p:spPr>
          <a:xfrm>
            <a:off x="2590404" y="3566035"/>
            <a:ext cx="24718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通过</a:t>
            </a:r>
            <a:r>
              <a:rPr lang="en-US" altLang="zh-CN" sz="11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benchmark</a:t>
            </a: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代码库</a:t>
            </a:r>
            <a:endParaRPr lang="en-US" altLang="zh-CN" sz="1100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对优化性能做可量化测试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B25DB8E-CE85-CAE0-72BC-971ED371BC6A}"/>
              </a:ext>
            </a:extLst>
          </p:cNvPr>
          <p:cNvSpPr txBox="1"/>
          <p:nvPr/>
        </p:nvSpPr>
        <p:spPr>
          <a:xfrm>
            <a:off x="6210301" y="3543454"/>
            <a:ext cx="11953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 b="1" dirty="0">
                <a:solidFill>
                  <a:srgbClr val="787777"/>
                </a:solidFill>
                <a:latin typeface="+mn-lt"/>
                <a:ea typeface="+mn-ea"/>
                <a:cs typeface="+mn-ea"/>
                <a:sym typeface="+mn-lt"/>
              </a:rPr>
              <a:t>后端代码优化</a:t>
            </a: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AAD4933F-D3B7-4E97-ABE1-2FBC4CD38264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672D27-EE2A-49B6-A184-E64CA4733C8B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后续工作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532DDAF-6882-40C6-82FE-673CD949122A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49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B2F7BC7-D8DF-3045-19F7-0FB16836C6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397049"/>
            <a:ext cx="5645543" cy="4561325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F7C1534-051F-4F18-AC70-F8EB4D4ED50D}"/>
              </a:ext>
            </a:extLst>
          </p:cNvPr>
          <p:cNvSpPr/>
          <p:nvPr/>
        </p:nvSpPr>
        <p:spPr>
          <a:xfrm>
            <a:off x="3454753" y="995428"/>
            <a:ext cx="4238898" cy="3191743"/>
          </a:xfrm>
          <a:custGeom>
            <a:avLst/>
            <a:gdLst>
              <a:gd name="connsiteX0" fmla="*/ 220104 w 4238898"/>
              <a:gd name="connsiteY0" fmla="*/ 2176475 h 3191743"/>
              <a:gd name="connsiteX1" fmla="*/ 442526 w 4238898"/>
              <a:gd name="connsiteY1" fmla="*/ 14042 h 3191743"/>
              <a:gd name="connsiteX2" fmla="*/ 4198980 w 4238898"/>
              <a:gd name="connsiteY2" fmla="*/ 1336215 h 3191743"/>
              <a:gd name="connsiteX3" fmla="*/ 2296040 w 4238898"/>
              <a:gd name="connsiteY3" fmla="*/ 3140302 h 3191743"/>
              <a:gd name="connsiteX4" fmla="*/ 318959 w 4238898"/>
              <a:gd name="connsiteY4" fmla="*/ 2522464 h 31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898" h="3191743">
                <a:moveTo>
                  <a:pt x="220104" y="2176475"/>
                </a:moveTo>
                <a:cubicBezTo>
                  <a:pt x="-258" y="1165280"/>
                  <a:pt x="-220620" y="154085"/>
                  <a:pt x="442526" y="14042"/>
                </a:cubicBezTo>
                <a:cubicBezTo>
                  <a:pt x="1105672" y="-126001"/>
                  <a:pt x="3890061" y="815172"/>
                  <a:pt x="4198980" y="1336215"/>
                </a:cubicBezTo>
                <a:cubicBezTo>
                  <a:pt x="4507899" y="1857258"/>
                  <a:pt x="2942710" y="2942594"/>
                  <a:pt x="2296040" y="3140302"/>
                </a:cubicBezTo>
                <a:cubicBezTo>
                  <a:pt x="1649370" y="3338010"/>
                  <a:pt x="984164" y="2930237"/>
                  <a:pt x="318959" y="252246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5E072B-1BA0-4CAD-A93B-908F0076EACB}"/>
              </a:ext>
            </a:extLst>
          </p:cNvPr>
          <p:cNvSpPr/>
          <p:nvPr/>
        </p:nvSpPr>
        <p:spPr>
          <a:xfrm>
            <a:off x="2237494" y="1973602"/>
            <a:ext cx="46306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3.0" pitchFamily="2" charset="-122"/>
                <a:ea typeface="江西拙楷3.0" pitchFamily="2" charset="-122"/>
                <a:cs typeface="+mn-ea"/>
                <a:sym typeface="+mn-lt"/>
              </a:rPr>
              <a:t>Thanks for watching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3.0" pitchFamily="2" charset="-122"/>
              <a:ea typeface="江西拙楷3.0" pitchFamily="2" charset="-122"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F1A3954-B12B-ADC0-82AB-1BC2D545E022}"/>
              </a:ext>
            </a:extLst>
          </p:cNvPr>
          <p:cNvSpPr/>
          <p:nvPr/>
        </p:nvSpPr>
        <p:spPr>
          <a:xfrm>
            <a:off x="2710322" y="932238"/>
            <a:ext cx="914400" cy="914400"/>
          </a:xfrm>
          <a:prstGeom prst="ellipse">
            <a:avLst/>
          </a:prstGeom>
          <a:solidFill>
            <a:srgbClr val="42434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39C404A-655A-79CB-710B-BDD553F83EC6}"/>
              </a:ext>
            </a:extLst>
          </p:cNvPr>
          <p:cNvSpPr/>
          <p:nvPr/>
        </p:nvSpPr>
        <p:spPr>
          <a:xfrm>
            <a:off x="5685767" y="3995378"/>
            <a:ext cx="509966" cy="509966"/>
          </a:xfrm>
          <a:prstGeom prst="ellipse">
            <a:avLst/>
          </a:prstGeom>
          <a:solidFill>
            <a:srgbClr val="42434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75D9488-AA8F-9E93-1237-584A11A03C22}"/>
              </a:ext>
            </a:extLst>
          </p:cNvPr>
          <p:cNvSpPr/>
          <p:nvPr/>
        </p:nvSpPr>
        <p:spPr>
          <a:xfrm>
            <a:off x="6710971" y="1733309"/>
            <a:ext cx="509966" cy="509966"/>
          </a:xfrm>
          <a:prstGeom prst="ellipse">
            <a:avLst/>
          </a:prstGeom>
          <a:solidFill>
            <a:srgbClr val="4243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FE48327-6307-FA0A-9B44-30291435BDD5}"/>
              </a:ext>
            </a:extLst>
          </p:cNvPr>
          <p:cNvSpPr/>
          <p:nvPr/>
        </p:nvSpPr>
        <p:spPr>
          <a:xfrm>
            <a:off x="3018812" y="3773806"/>
            <a:ext cx="253797" cy="2537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6F2979-5286-337F-5CD5-C8AA1C46E8A6}"/>
              </a:ext>
            </a:extLst>
          </p:cNvPr>
          <p:cNvSpPr/>
          <p:nvPr/>
        </p:nvSpPr>
        <p:spPr>
          <a:xfrm>
            <a:off x="3428265" y="3127190"/>
            <a:ext cx="2431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spc="3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--G3--</a:t>
            </a:r>
            <a:endParaRPr lang="zh-CN" altLang="en-US" sz="1400" b="1" spc="3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14FD2B-15EA-41B2-A55A-27FCD7FAB9BB}"/>
              </a:ext>
            </a:extLst>
          </p:cNvPr>
          <p:cNvSpPr/>
          <p:nvPr/>
        </p:nvSpPr>
        <p:spPr>
          <a:xfrm>
            <a:off x="179512" y="170665"/>
            <a:ext cx="8784976" cy="480217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7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F7C1534-051F-4F18-AC70-F8EB4D4ED50D}"/>
              </a:ext>
            </a:extLst>
          </p:cNvPr>
          <p:cNvSpPr/>
          <p:nvPr/>
        </p:nvSpPr>
        <p:spPr>
          <a:xfrm>
            <a:off x="3454753" y="995428"/>
            <a:ext cx="4238898" cy="3191743"/>
          </a:xfrm>
          <a:custGeom>
            <a:avLst/>
            <a:gdLst>
              <a:gd name="connsiteX0" fmla="*/ 220104 w 4238898"/>
              <a:gd name="connsiteY0" fmla="*/ 2176475 h 3191743"/>
              <a:gd name="connsiteX1" fmla="*/ 442526 w 4238898"/>
              <a:gd name="connsiteY1" fmla="*/ 14042 h 3191743"/>
              <a:gd name="connsiteX2" fmla="*/ 4198980 w 4238898"/>
              <a:gd name="connsiteY2" fmla="*/ 1336215 h 3191743"/>
              <a:gd name="connsiteX3" fmla="*/ 2296040 w 4238898"/>
              <a:gd name="connsiteY3" fmla="*/ 3140302 h 3191743"/>
              <a:gd name="connsiteX4" fmla="*/ 318959 w 4238898"/>
              <a:gd name="connsiteY4" fmla="*/ 2522464 h 31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898" h="3191743">
                <a:moveTo>
                  <a:pt x="220104" y="2176475"/>
                </a:moveTo>
                <a:cubicBezTo>
                  <a:pt x="-258" y="1165280"/>
                  <a:pt x="-220620" y="154085"/>
                  <a:pt x="442526" y="14042"/>
                </a:cubicBezTo>
                <a:cubicBezTo>
                  <a:pt x="1105672" y="-126001"/>
                  <a:pt x="3890061" y="815172"/>
                  <a:pt x="4198980" y="1336215"/>
                </a:cubicBezTo>
                <a:cubicBezTo>
                  <a:pt x="4507899" y="1857258"/>
                  <a:pt x="2942710" y="2942594"/>
                  <a:pt x="2296040" y="3140302"/>
                </a:cubicBezTo>
                <a:cubicBezTo>
                  <a:pt x="1649370" y="3338010"/>
                  <a:pt x="984164" y="2930237"/>
                  <a:pt x="318959" y="252246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4863390-9548-53CD-1645-060CAC3E4F0B}"/>
              </a:ext>
            </a:extLst>
          </p:cNvPr>
          <p:cNvSpPr/>
          <p:nvPr/>
        </p:nvSpPr>
        <p:spPr>
          <a:xfrm>
            <a:off x="356750" y="170665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6DF47-0242-07F2-C414-B22202736157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江西拙楷3.0" pitchFamily="2" charset="-122"/>
                <a:ea typeface="江西拙楷3.0" pitchFamily="2" charset="-122"/>
              </a:rPr>
              <a:t> </a:t>
            </a:r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项目背景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CACF16-DBBE-2954-EF08-C648CBB51E40}"/>
              </a:ext>
            </a:extLst>
          </p:cNvPr>
          <p:cNvSpPr txBox="1"/>
          <p:nvPr/>
        </p:nvSpPr>
        <p:spPr>
          <a:xfrm>
            <a:off x="223056" y="339502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sp>
        <p:nvSpPr>
          <p:cNvPr id="5" name="文本框 78">
            <a:extLst>
              <a:ext uri="{FF2B5EF4-FFF2-40B4-BE49-F238E27FC236}">
                <a16:creationId xmlns:a16="http://schemas.microsoft.com/office/drawing/2014/main" id="{33516EE8-C65F-68FE-90C4-839BE1B834A9}"/>
              </a:ext>
            </a:extLst>
          </p:cNvPr>
          <p:cNvSpPr txBox="1">
            <a:spLocks/>
          </p:cNvSpPr>
          <p:nvPr/>
        </p:nvSpPr>
        <p:spPr bwMode="auto">
          <a:xfrm>
            <a:off x="1150268" y="1995686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课内学习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5F52D7C-DD82-23CA-5575-64E818050BA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2201285" y="2119778"/>
            <a:ext cx="852389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7A23946-4AD1-66FB-C492-D32FC121F959}"/>
              </a:ext>
            </a:extLst>
          </p:cNvPr>
          <p:cNvCxnSpPr>
            <a:cxnSpLocks/>
            <a:stCxn id="24" idx="5"/>
          </p:cNvCxnSpPr>
          <p:nvPr/>
        </p:nvCxnSpPr>
        <p:spPr>
          <a:xfrm flipH="1">
            <a:off x="2699885" y="3424042"/>
            <a:ext cx="1320502" cy="8321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91BF598-2784-1C53-5AFB-D003FBBB7921}"/>
              </a:ext>
            </a:extLst>
          </p:cNvPr>
          <p:cNvCxnSpPr>
            <a:stCxn id="19" idx="5"/>
          </p:cNvCxnSpPr>
          <p:nvPr/>
        </p:nvCxnSpPr>
        <p:spPr>
          <a:xfrm>
            <a:off x="4949232" y="2119778"/>
            <a:ext cx="1086479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55050C4-7ABE-6B4C-6CCF-BC6787F8BEAE}"/>
              </a:ext>
            </a:extLst>
          </p:cNvPr>
          <p:cNvCxnSpPr>
            <a:stCxn id="29" idx="5"/>
          </p:cNvCxnSpPr>
          <p:nvPr/>
        </p:nvCxnSpPr>
        <p:spPr>
          <a:xfrm>
            <a:off x="5915750" y="3424042"/>
            <a:ext cx="984057" cy="8321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9837FB2-EAE1-31D7-F95E-8E0FB80D3045}"/>
              </a:ext>
            </a:extLst>
          </p:cNvPr>
          <p:cNvGrpSpPr/>
          <p:nvPr/>
        </p:nvGrpSpPr>
        <p:grpSpPr>
          <a:xfrm>
            <a:off x="2589604" y="1491630"/>
            <a:ext cx="1856276" cy="1256297"/>
            <a:chOff x="2530049" y="1491630"/>
            <a:chExt cx="1856276" cy="1256297"/>
          </a:xfr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tile tx="0" ty="-254000" sx="100000" sy="100000" flip="none" algn="tl"/>
          </a:blipFill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8622F8ED-975B-01F0-A804-E38EE63D94D3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530049" y="1491630"/>
              <a:ext cx="1856276" cy="1256297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15EC0B0-8B95-18C6-B44C-08C0DD22D006}"/>
                </a:ext>
              </a:extLst>
            </p:cNvPr>
            <p:cNvGrpSpPr/>
            <p:nvPr/>
          </p:nvGrpSpPr>
          <p:grpSpPr>
            <a:xfrm>
              <a:off x="3153511" y="1763706"/>
              <a:ext cx="685800" cy="492843"/>
              <a:chOff x="5908334" y="2213508"/>
              <a:chExt cx="914400" cy="657124"/>
            </a:xfrm>
            <a:grpFill/>
          </p:grpSpPr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202755D1-779F-FF96-B457-54D5356EE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6780" y="2213508"/>
                <a:ext cx="235578" cy="224669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文本框 45">
                <a:extLst>
                  <a:ext uri="{FF2B5EF4-FFF2-40B4-BE49-F238E27FC236}">
                    <a16:creationId xmlns:a16="http://schemas.microsoft.com/office/drawing/2014/main" id="{9EB29F7A-221E-E9CC-3433-444E65B5A5EF}"/>
                  </a:ext>
                </a:extLst>
              </p:cNvPr>
              <p:cNvSpPr txBox="1"/>
              <p:nvPr/>
            </p:nvSpPr>
            <p:spPr>
              <a:xfrm>
                <a:off x="5908334" y="2436353"/>
                <a:ext cx="914400" cy="43427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实践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4302465-1009-BBF1-34AA-6C94C7CEE79F}"/>
              </a:ext>
            </a:extLst>
          </p:cNvPr>
          <p:cNvGrpSpPr/>
          <p:nvPr/>
        </p:nvGrpSpPr>
        <p:grpSpPr>
          <a:xfrm>
            <a:off x="3555969" y="1491630"/>
            <a:ext cx="1857684" cy="1256297"/>
            <a:chOff x="3496414" y="1491630"/>
            <a:chExt cx="1857684" cy="1256297"/>
          </a:xfr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tile tx="0" ty="-254000" sx="100000" sy="100000" flip="none" algn="tl"/>
          </a:blipFill>
        </p:grpSpPr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BB2AD7D3-B742-9B4D-7EB5-B7E334BE4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414" y="1491630"/>
              <a:ext cx="1857684" cy="1256297"/>
            </a:xfrm>
            <a:prstGeom prst="triangle">
              <a:avLst>
                <a:gd name="adj" fmla="val 50000"/>
              </a:avLst>
            </a:prstGeom>
            <a:grpFill/>
            <a:ln w="12700">
              <a:noFill/>
              <a:bevel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endParaRPr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DCF988E-48A7-B748-E10C-4E6D8A69F4FE}"/>
                </a:ext>
              </a:extLst>
            </p:cNvPr>
            <p:cNvGrpSpPr/>
            <p:nvPr/>
          </p:nvGrpSpPr>
          <p:grpSpPr>
            <a:xfrm>
              <a:off x="4082353" y="2004915"/>
              <a:ext cx="685800" cy="486511"/>
              <a:chOff x="5857369" y="2208054"/>
              <a:chExt cx="914400" cy="648681"/>
            </a:xfrm>
            <a:grpFill/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D7F8B8A3-B182-9DA7-9266-6BB3BF616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681" y="2208054"/>
                <a:ext cx="207776" cy="235578"/>
              </a:xfrm>
              <a:custGeom>
                <a:avLst/>
                <a:gdLst>
                  <a:gd name="T0" fmla="*/ 2125 w 2288"/>
                  <a:gd name="T1" fmla="*/ 924 h 2598"/>
                  <a:gd name="T2" fmla="*/ 1863 w 2288"/>
                  <a:gd name="T3" fmla="*/ 1258 h 2598"/>
                  <a:gd name="T4" fmla="*/ 1848 w 2288"/>
                  <a:gd name="T5" fmla="*/ 1586 h 2598"/>
                  <a:gd name="T6" fmla="*/ 1899 w 2288"/>
                  <a:gd name="T7" fmla="*/ 1716 h 2598"/>
                  <a:gd name="T8" fmla="*/ 1211 w 2288"/>
                  <a:gd name="T9" fmla="*/ 2079 h 2598"/>
                  <a:gd name="T10" fmla="*/ 1176 w 2288"/>
                  <a:gd name="T11" fmla="*/ 2038 h 2598"/>
                  <a:gd name="T12" fmla="*/ 1200 w 2288"/>
                  <a:gd name="T13" fmla="*/ 965 h 2598"/>
                  <a:gd name="T14" fmla="*/ 1409 w 2288"/>
                  <a:gd name="T15" fmla="*/ 1012 h 2598"/>
                  <a:gd name="T16" fmla="*/ 1522 w 2288"/>
                  <a:gd name="T17" fmla="*/ 978 h 2598"/>
                  <a:gd name="T18" fmla="*/ 1526 w 2288"/>
                  <a:gd name="T19" fmla="*/ 847 h 2598"/>
                  <a:gd name="T20" fmla="*/ 1387 w 2288"/>
                  <a:gd name="T21" fmla="*/ 828 h 2598"/>
                  <a:gd name="T22" fmla="*/ 1193 w 2288"/>
                  <a:gd name="T23" fmla="*/ 584 h 2598"/>
                  <a:gd name="T24" fmla="*/ 1375 w 2288"/>
                  <a:gd name="T25" fmla="*/ 124 h 2598"/>
                  <a:gd name="T26" fmla="*/ 1109 w 2288"/>
                  <a:gd name="T27" fmla="*/ 37 h 2598"/>
                  <a:gd name="T28" fmla="*/ 1013 w 2288"/>
                  <a:gd name="T29" fmla="*/ 570 h 2598"/>
                  <a:gd name="T30" fmla="*/ 1056 w 2288"/>
                  <a:gd name="T31" fmla="*/ 808 h 2598"/>
                  <a:gd name="T32" fmla="*/ 891 w 2288"/>
                  <a:gd name="T33" fmla="*/ 784 h 2598"/>
                  <a:gd name="T34" fmla="*/ 748 w 2288"/>
                  <a:gd name="T35" fmla="*/ 921 h 2598"/>
                  <a:gd name="T36" fmla="*/ 899 w 2288"/>
                  <a:gd name="T37" fmla="*/ 946 h 2598"/>
                  <a:gd name="T38" fmla="*/ 1024 w 2288"/>
                  <a:gd name="T39" fmla="*/ 1479 h 2598"/>
                  <a:gd name="T40" fmla="*/ 1022 w 2288"/>
                  <a:gd name="T41" fmla="*/ 2081 h 2598"/>
                  <a:gd name="T42" fmla="*/ 434 w 2288"/>
                  <a:gd name="T43" fmla="*/ 1569 h 2598"/>
                  <a:gd name="T44" fmla="*/ 395 w 2288"/>
                  <a:gd name="T45" fmla="*/ 1470 h 2598"/>
                  <a:gd name="T46" fmla="*/ 88 w 2288"/>
                  <a:gd name="T47" fmla="*/ 1148 h 2598"/>
                  <a:gd name="T48" fmla="*/ 101 w 2288"/>
                  <a:gd name="T49" fmla="*/ 1658 h 2598"/>
                  <a:gd name="T50" fmla="*/ 906 w 2288"/>
                  <a:gd name="T51" fmla="*/ 2228 h 2598"/>
                  <a:gd name="T52" fmla="*/ 1177 w 2288"/>
                  <a:gd name="T53" fmla="*/ 2500 h 2598"/>
                  <a:gd name="T54" fmla="*/ 1223 w 2288"/>
                  <a:gd name="T55" fmla="*/ 2405 h 2598"/>
                  <a:gd name="T56" fmla="*/ 1273 w 2288"/>
                  <a:gd name="T57" fmla="*/ 2328 h 2598"/>
                  <a:gd name="T58" fmla="*/ 1280 w 2288"/>
                  <a:gd name="T59" fmla="*/ 2234 h 2598"/>
                  <a:gd name="T60" fmla="*/ 2094 w 2288"/>
                  <a:gd name="T61" fmla="*/ 1624 h 2598"/>
                  <a:gd name="T62" fmla="*/ 2274 w 2288"/>
                  <a:gd name="T63" fmla="*/ 1517 h 2598"/>
                  <a:gd name="T64" fmla="*/ 1065 w 2288"/>
                  <a:gd name="T65" fmla="*/ 420 h 2598"/>
                  <a:gd name="T66" fmla="*/ 1131 w 2288"/>
                  <a:gd name="T67" fmla="*/ 148 h 2598"/>
                  <a:gd name="T68" fmla="*/ 1165 w 2288"/>
                  <a:gd name="T69" fmla="*/ 430 h 2598"/>
                  <a:gd name="T70" fmla="*/ 1065 w 2288"/>
                  <a:gd name="T71" fmla="*/ 420 h 2598"/>
                  <a:gd name="T72" fmla="*/ 1040 w 2288"/>
                  <a:gd name="T73" fmla="*/ 2287 h 2598"/>
                  <a:gd name="T74" fmla="*/ 1032 w 2288"/>
                  <a:gd name="T75" fmla="*/ 2241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88" h="2598">
                    <a:moveTo>
                      <a:pt x="2281" y="1465"/>
                    </a:moveTo>
                    <a:cubicBezTo>
                      <a:pt x="2220" y="1286"/>
                      <a:pt x="2159" y="1111"/>
                      <a:pt x="2125" y="924"/>
                    </a:cubicBezTo>
                    <a:cubicBezTo>
                      <a:pt x="2112" y="850"/>
                      <a:pt x="2015" y="868"/>
                      <a:pt x="1992" y="924"/>
                    </a:cubicBezTo>
                    <a:cubicBezTo>
                      <a:pt x="1948" y="1035"/>
                      <a:pt x="1904" y="1146"/>
                      <a:pt x="1863" y="1258"/>
                    </a:cubicBezTo>
                    <a:cubicBezTo>
                      <a:pt x="1840" y="1319"/>
                      <a:pt x="1790" y="1411"/>
                      <a:pt x="1809" y="1480"/>
                    </a:cubicBezTo>
                    <a:cubicBezTo>
                      <a:pt x="1783" y="1516"/>
                      <a:pt x="1783" y="1565"/>
                      <a:pt x="1848" y="1586"/>
                    </a:cubicBezTo>
                    <a:cubicBezTo>
                      <a:pt x="1878" y="1596"/>
                      <a:pt x="1908" y="1602"/>
                      <a:pt x="1938" y="1607"/>
                    </a:cubicBezTo>
                    <a:cubicBezTo>
                      <a:pt x="1927" y="1644"/>
                      <a:pt x="1916" y="1681"/>
                      <a:pt x="1899" y="1716"/>
                    </a:cubicBezTo>
                    <a:cubicBezTo>
                      <a:pt x="1861" y="1789"/>
                      <a:pt x="1799" y="1850"/>
                      <a:pt x="1734" y="1899"/>
                    </a:cubicBezTo>
                    <a:cubicBezTo>
                      <a:pt x="1586" y="2012"/>
                      <a:pt x="1393" y="2062"/>
                      <a:pt x="1211" y="2079"/>
                    </a:cubicBezTo>
                    <a:cubicBezTo>
                      <a:pt x="1201" y="2080"/>
                      <a:pt x="1190" y="2080"/>
                      <a:pt x="1180" y="2081"/>
                    </a:cubicBezTo>
                    <a:cubicBezTo>
                      <a:pt x="1178" y="2066"/>
                      <a:pt x="1177" y="2052"/>
                      <a:pt x="1176" y="2038"/>
                    </a:cubicBezTo>
                    <a:cubicBezTo>
                      <a:pt x="1167" y="1852"/>
                      <a:pt x="1173" y="1665"/>
                      <a:pt x="1178" y="1479"/>
                    </a:cubicBezTo>
                    <a:cubicBezTo>
                      <a:pt x="1183" y="1309"/>
                      <a:pt x="1195" y="1137"/>
                      <a:pt x="1200" y="965"/>
                    </a:cubicBezTo>
                    <a:cubicBezTo>
                      <a:pt x="1262" y="972"/>
                      <a:pt x="1326" y="981"/>
                      <a:pt x="1388" y="979"/>
                    </a:cubicBezTo>
                    <a:cubicBezTo>
                      <a:pt x="1391" y="992"/>
                      <a:pt x="1399" y="1003"/>
                      <a:pt x="1409" y="1012"/>
                    </a:cubicBezTo>
                    <a:cubicBezTo>
                      <a:pt x="1434" y="1041"/>
                      <a:pt x="1476" y="1041"/>
                      <a:pt x="1501" y="1012"/>
                    </a:cubicBezTo>
                    <a:cubicBezTo>
                      <a:pt x="1511" y="1003"/>
                      <a:pt x="1519" y="991"/>
                      <a:pt x="1522" y="978"/>
                    </a:cubicBezTo>
                    <a:cubicBezTo>
                      <a:pt x="1528" y="956"/>
                      <a:pt x="1526" y="931"/>
                      <a:pt x="1526" y="908"/>
                    </a:cubicBezTo>
                    <a:lnTo>
                      <a:pt x="1526" y="847"/>
                    </a:lnTo>
                    <a:cubicBezTo>
                      <a:pt x="1526" y="809"/>
                      <a:pt x="1493" y="776"/>
                      <a:pt x="1455" y="776"/>
                    </a:cubicBezTo>
                    <a:cubicBezTo>
                      <a:pt x="1423" y="776"/>
                      <a:pt x="1395" y="799"/>
                      <a:pt x="1387" y="828"/>
                    </a:cubicBezTo>
                    <a:cubicBezTo>
                      <a:pt x="1327" y="813"/>
                      <a:pt x="1264" y="812"/>
                      <a:pt x="1202" y="810"/>
                    </a:cubicBezTo>
                    <a:cubicBezTo>
                      <a:pt x="1202" y="735"/>
                      <a:pt x="1199" y="659"/>
                      <a:pt x="1193" y="584"/>
                    </a:cubicBezTo>
                    <a:cubicBezTo>
                      <a:pt x="1297" y="558"/>
                      <a:pt x="1391" y="480"/>
                      <a:pt x="1431" y="385"/>
                    </a:cubicBezTo>
                    <a:cubicBezTo>
                      <a:pt x="1470" y="292"/>
                      <a:pt x="1441" y="197"/>
                      <a:pt x="1375" y="124"/>
                    </a:cubicBezTo>
                    <a:cubicBezTo>
                      <a:pt x="1315" y="57"/>
                      <a:pt x="1196" y="0"/>
                      <a:pt x="1109" y="37"/>
                    </a:cubicBezTo>
                    <a:cubicBezTo>
                      <a:pt x="1109" y="37"/>
                      <a:pt x="1109" y="37"/>
                      <a:pt x="1109" y="37"/>
                    </a:cubicBezTo>
                    <a:cubicBezTo>
                      <a:pt x="988" y="48"/>
                      <a:pt x="885" y="127"/>
                      <a:pt x="860" y="255"/>
                    </a:cubicBezTo>
                    <a:cubicBezTo>
                      <a:pt x="837" y="376"/>
                      <a:pt x="900" y="516"/>
                      <a:pt x="1013" y="570"/>
                    </a:cubicBezTo>
                    <a:cubicBezTo>
                      <a:pt x="1033" y="580"/>
                      <a:pt x="1055" y="586"/>
                      <a:pt x="1077" y="590"/>
                    </a:cubicBezTo>
                    <a:cubicBezTo>
                      <a:pt x="1068" y="662"/>
                      <a:pt x="1062" y="735"/>
                      <a:pt x="1056" y="808"/>
                    </a:cubicBezTo>
                    <a:cubicBezTo>
                      <a:pt x="1001" y="808"/>
                      <a:pt x="947" y="810"/>
                      <a:pt x="892" y="813"/>
                    </a:cubicBezTo>
                    <a:cubicBezTo>
                      <a:pt x="892" y="803"/>
                      <a:pt x="891" y="793"/>
                      <a:pt x="891" y="784"/>
                    </a:cubicBezTo>
                    <a:cubicBezTo>
                      <a:pt x="896" y="691"/>
                      <a:pt x="748" y="690"/>
                      <a:pt x="747" y="784"/>
                    </a:cubicBezTo>
                    <a:cubicBezTo>
                      <a:pt x="747" y="829"/>
                      <a:pt x="742" y="876"/>
                      <a:pt x="748" y="921"/>
                    </a:cubicBezTo>
                    <a:cubicBezTo>
                      <a:pt x="756" y="983"/>
                      <a:pt x="811" y="1002"/>
                      <a:pt x="851" y="981"/>
                    </a:cubicBezTo>
                    <a:cubicBezTo>
                      <a:pt x="872" y="980"/>
                      <a:pt x="891" y="967"/>
                      <a:pt x="899" y="946"/>
                    </a:cubicBezTo>
                    <a:cubicBezTo>
                      <a:pt x="948" y="949"/>
                      <a:pt x="998" y="951"/>
                      <a:pt x="1047" y="954"/>
                    </a:cubicBezTo>
                    <a:cubicBezTo>
                      <a:pt x="1037" y="1129"/>
                      <a:pt x="1031" y="1305"/>
                      <a:pt x="1024" y="1479"/>
                    </a:cubicBezTo>
                    <a:cubicBezTo>
                      <a:pt x="1017" y="1665"/>
                      <a:pt x="1014" y="1851"/>
                      <a:pt x="1021" y="2038"/>
                    </a:cubicBezTo>
                    <a:cubicBezTo>
                      <a:pt x="1022" y="2051"/>
                      <a:pt x="1022" y="2066"/>
                      <a:pt x="1022" y="2081"/>
                    </a:cubicBezTo>
                    <a:cubicBezTo>
                      <a:pt x="722" y="2061"/>
                      <a:pt x="421" y="1927"/>
                      <a:pt x="289" y="1649"/>
                    </a:cubicBezTo>
                    <a:cubicBezTo>
                      <a:pt x="342" y="1639"/>
                      <a:pt x="422" y="1633"/>
                      <a:pt x="434" y="1569"/>
                    </a:cubicBezTo>
                    <a:cubicBezTo>
                      <a:pt x="439" y="1539"/>
                      <a:pt x="429" y="1506"/>
                      <a:pt x="402" y="1492"/>
                    </a:cubicBezTo>
                    <a:cubicBezTo>
                      <a:pt x="401" y="1485"/>
                      <a:pt x="399" y="1478"/>
                      <a:pt x="395" y="1470"/>
                    </a:cubicBezTo>
                    <a:cubicBezTo>
                      <a:pt x="338" y="1362"/>
                      <a:pt x="258" y="1263"/>
                      <a:pt x="215" y="1148"/>
                    </a:cubicBezTo>
                    <a:cubicBezTo>
                      <a:pt x="192" y="1085"/>
                      <a:pt x="111" y="1085"/>
                      <a:pt x="88" y="1148"/>
                    </a:cubicBezTo>
                    <a:cubicBezTo>
                      <a:pt x="29" y="1306"/>
                      <a:pt x="0" y="1457"/>
                      <a:pt x="39" y="1624"/>
                    </a:cubicBezTo>
                    <a:cubicBezTo>
                      <a:pt x="45" y="1653"/>
                      <a:pt x="75" y="1663"/>
                      <a:pt x="101" y="1658"/>
                    </a:cubicBezTo>
                    <a:cubicBezTo>
                      <a:pt x="125" y="1661"/>
                      <a:pt x="149" y="1661"/>
                      <a:pt x="172" y="1661"/>
                    </a:cubicBezTo>
                    <a:cubicBezTo>
                      <a:pt x="253" y="2008"/>
                      <a:pt x="572" y="2179"/>
                      <a:pt x="906" y="2228"/>
                    </a:cubicBezTo>
                    <a:cubicBezTo>
                      <a:pt x="931" y="2337"/>
                      <a:pt x="982" y="2443"/>
                      <a:pt x="1043" y="2536"/>
                    </a:cubicBezTo>
                    <a:cubicBezTo>
                      <a:pt x="1083" y="2598"/>
                      <a:pt x="1172" y="2572"/>
                      <a:pt x="1177" y="2500"/>
                    </a:cubicBezTo>
                    <a:cubicBezTo>
                      <a:pt x="1177" y="2509"/>
                      <a:pt x="1185" y="2477"/>
                      <a:pt x="1189" y="2468"/>
                    </a:cubicBezTo>
                    <a:cubicBezTo>
                      <a:pt x="1199" y="2446"/>
                      <a:pt x="1211" y="2426"/>
                      <a:pt x="1223" y="2405"/>
                    </a:cubicBezTo>
                    <a:cubicBezTo>
                      <a:pt x="1234" y="2386"/>
                      <a:pt x="1247" y="2368"/>
                      <a:pt x="1259" y="2349"/>
                    </a:cubicBezTo>
                    <a:cubicBezTo>
                      <a:pt x="1264" y="2342"/>
                      <a:pt x="1268" y="2335"/>
                      <a:pt x="1273" y="2328"/>
                    </a:cubicBezTo>
                    <a:cubicBezTo>
                      <a:pt x="1277" y="2322"/>
                      <a:pt x="1293" y="2305"/>
                      <a:pt x="1277" y="2322"/>
                    </a:cubicBezTo>
                    <a:cubicBezTo>
                      <a:pt x="1304" y="2294"/>
                      <a:pt x="1300" y="2258"/>
                      <a:pt x="1280" y="2234"/>
                    </a:cubicBezTo>
                    <a:cubicBezTo>
                      <a:pt x="1483" y="2210"/>
                      <a:pt x="1683" y="2139"/>
                      <a:pt x="1845" y="2015"/>
                    </a:cubicBezTo>
                    <a:cubicBezTo>
                      <a:pt x="1948" y="1936"/>
                      <a:pt x="2086" y="1773"/>
                      <a:pt x="2094" y="1624"/>
                    </a:cubicBezTo>
                    <a:cubicBezTo>
                      <a:pt x="2146" y="1628"/>
                      <a:pt x="2201" y="1630"/>
                      <a:pt x="2245" y="1609"/>
                    </a:cubicBezTo>
                    <a:cubicBezTo>
                      <a:pt x="2278" y="1594"/>
                      <a:pt x="2287" y="1550"/>
                      <a:pt x="2274" y="1517"/>
                    </a:cubicBezTo>
                    <a:cubicBezTo>
                      <a:pt x="2284" y="1503"/>
                      <a:pt x="2288" y="1485"/>
                      <a:pt x="2281" y="1465"/>
                    </a:cubicBezTo>
                    <a:close/>
                    <a:moveTo>
                      <a:pt x="1065" y="420"/>
                    </a:moveTo>
                    <a:cubicBezTo>
                      <a:pt x="1019" y="392"/>
                      <a:pt x="1002" y="323"/>
                      <a:pt x="1010" y="274"/>
                    </a:cubicBezTo>
                    <a:cubicBezTo>
                      <a:pt x="1021" y="207"/>
                      <a:pt x="1073" y="171"/>
                      <a:pt x="1131" y="148"/>
                    </a:cubicBezTo>
                    <a:cubicBezTo>
                      <a:pt x="1208" y="195"/>
                      <a:pt x="1340" y="234"/>
                      <a:pt x="1280" y="343"/>
                    </a:cubicBezTo>
                    <a:cubicBezTo>
                      <a:pt x="1258" y="383"/>
                      <a:pt x="1213" y="417"/>
                      <a:pt x="1165" y="430"/>
                    </a:cubicBezTo>
                    <a:cubicBezTo>
                      <a:pt x="1148" y="418"/>
                      <a:pt x="1121" y="420"/>
                      <a:pt x="1105" y="434"/>
                    </a:cubicBezTo>
                    <a:cubicBezTo>
                      <a:pt x="1091" y="432"/>
                      <a:pt x="1077" y="428"/>
                      <a:pt x="1065" y="420"/>
                    </a:cubicBezTo>
                    <a:close/>
                    <a:moveTo>
                      <a:pt x="1032" y="2241"/>
                    </a:moveTo>
                    <a:cubicBezTo>
                      <a:pt x="1034" y="2257"/>
                      <a:pt x="1037" y="2272"/>
                      <a:pt x="1040" y="2287"/>
                    </a:cubicBezTo>
                    <a:cubicBezTo>
                      <a:pt x="1029" y="2271"/>
                      <a:pt x="1019" y="2255"/>
                      <a:pt x="1010" y="2239"/>
                    </a:cubicBezTo>
                    <a:cubicBezTo>
                      <a:pt x="1017" y="2240"/>
                      <a:pt x="1025" y="2241"/>
                      <a:pt x="1032" y="22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2" name="文本框 35">
                <a:extLst>
                  <a:ext uri="{FF2B5EF4-FFF2-40B4-BE49-F238E27FC236}">
                    <a16:creationId xmlns:a16="http://schemas.microsoft.com/office/drawing/2014/main" id="{6EDC4463-8664-56F5-1577-4B92C9346258}"/>
                  </a:ext>
                </a:extLst>
              </p:cNvPr>
              <p:cNvSpPr txBox="1"/>
              <p:nvPr/>
            </p:nvSpPr>
            <p:spPr>
              <a:xfrm>
                <a:off x="5857369" y="2422456"/>
                <a:ext cx="914400" cy="43427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+mn-lt"/>
                    <a:ea typeface="+mn-ea"/>
                    <a:cs typeface="+mn-ea"/>
                  </a:defRPr>
                </a:lvl1pPr>
              </a:lstStyle>
              <a:p>
                <a:r>
                  <a:rPr lang="zh-CN" altLang="en-US" dirty="0">
                    <a:sym typeface="+mn-lt"/>
                  </a:rPr>
                  <a:t>调研</a:t>
                </a: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F3DEF6B-21BE-D09F-3406-68E1836B9114}"/>
              </a:ext>
            </a:extLst>
          </p:cNvPr>
          <p:cNvGrpSpPr/>
          <p:nvPr/>
        </p:nvGrpSpPr>
        <p:grpSpPr>
          <a:xfrm>
            <a:off x="3555966" y="2795894"/>
            <a:ext cx="1857684" cy="1256297"/>
            <a:chOff x="3496411" y="2795894"/>
            <a:chExt cx="1857684" cy="1256297"/>
          </a:xfr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tile tx="0" ty="-254000" sx="100000" sy="100000" flip="none" algn="tl"/>
          </a:blipFill>
        </p:grpSpPr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85A99AA0-6FCD-B8AC-75C7-673173B2210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496411" y="2795894"/>
              <a:ext cx="1857684" cy="1256297"/>
            </a:xfrm>
            <a:prstGeom prst="triangle">
              <a:avLst>
                <a:gd name="adj" fmla="val 50000"/>
              </a:avLst>
            </a:prstGeom>
            <a:grpFill/>
            <a:ln w="12700">
              <a:noFill/>
              <a:bevel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72F60C4-C377-773B-8F8A-B31CE70A51CB}"/>
                </a:ext>
              </a:extLst>
            </p:cNvPr>
            <p:cNvGrpSpPr/>
            <p:nvPr/>
          </p:nvGrpSpPr>
          <p:grpSpPr>
            <a:xfrm>
              <a:off x="4082353" y="3082760"/>
              <a:ext cx="685800" cy="478067"/>
              <a:chOff x="5857369" y="2219313"/>
              <a:chExt cx="914400" cy="637422"/>
            </a:xfrm>
            <a:grpFill/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3B2D855C-69B1-445C-ED44-AAF54132E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6780" y="2219313"/>
                <a:ext cx="235578" cy="213060"/>
              </a:xfrm>
              <a:custGeom>
                <a:avLst/>
                <a:gdLst>
                  <a:gd name="connsiteX0" fmla="*/ 503202 w 607568"/>
                  <a:gd name="connsiteY0" fmla="*/ 459310 h 549494"/>
                  <a:gd name="connsiteX1" fmla="*/ 548364 w 607568"/>
                  <a:gd name="connsiteY1" fmla="*/ 504402 h 549494"/>
                  <a:gd name="connsiteX2" fmla="*/ 503202 w 607568"/>
                  <a:gd name="connsiteY2" fmla="*/ 549494 h 549494"/>
                  <a:gd name="connsiteX3" fmla="*/ 458040 w 607568"/>
                  <a:gd name="connsiteY3" fmla="*/ 504402 h 549494"/>
                  <a:gd name="connsiteX4" fmla="*/ 503202 w 607568"/>
                  <a:gd name="connsiteY4" fmla="*/ 459310 h 549494"/>
                  <a:gd name="connsiteX5" fmla="*/ 197795 w 607568"/>
                  <a:gd name="connsiteY5" fmla="*/ 459310 h 549494"/>
                  <a:gd name="connsiteX6" fmla="*/ 242957 w 607568"/>
                  <a:gd name="connsiteY6" fmla="*/ 504402 h 549494"/>
                  <a:gd name="connsiteX7" fmla="*/ 197795 w 607568"/>
                  <a:gd name="connsiteY7" fmla="*/ 549494 h 549494"/>
                  <a:gd name="connsiteX8" fmla="*/ 152633 w 607568"/>
                  <a:gd name="connsiteY8" fmla="*/ 504402 h 549494"/>
                  <a:gd name="connsiteX9" fmla="*/ 197795 w 607568"/>
                  <a:gd name="connsiteY9" fmla="*/ 459310 h 549494"/>
                  <a:gd name="connsiteX10" fmla="*/ 143318 w 607568"/>
                  <a:gd name="connsiteY10" fmla="*/ 390791 h 549494"/>
                  <a:gd name="connsiteX11" fmla="*/ 554573 w 607568"/>
                  <a:gd name="connsiteY11" fmla="*/ 390791 h 549494"/>
                  <a:gd name="connsiteX12" fmla="*/ 554573 w 607568"/>
                  <a:gd name="connsiteY12" fmla="*/ 437435 h 549494"/>
                  <a:gd name="connsiteX13" fmla="*/ 143318 w 607568"/>
                  <a:gd name="connsiteY13" fmla="*/ 437435 h 549494"/>
                  <a:gd name="connsiteX14" fmla="*/ 115304 w 607568"/>
                  <a:gd name="connsiteY14" fmla="*/ 313028 h 549494"/>
                  <a:gd name="connsiteX15" fmla="*/ 582659 w 607568"/>
                  <a:gd name="connsiteY15" fmla="*/ 313028 h 549494"/>
                  <a:gd name="connsiteX16" fmla="*/ 582659 w 607568"/>
                  <a:gd name="connsiteY16" fmla="*/ 359672 h 549494"/>
                  <a:gd name="connsiteX17" fmla="*/ 115304 w 607568"/>
                  <a:gd name="connsiteY17" fmla="*/ 359672 h 549494"/>
                  <a:gd name="connsiteX18" fmla="*/ 0 w 607568"/>
                  <a:gd name="connsiteY18" fmla="*/ 169922 h 549494"/>
                  <a:gd name="connsiteX19" fmla="*/ 78962 w 607568"/>
                  <a:gd name="connsiteY19" fmla="*/ 169922 h 549494"/>
                  <a:gd name="connsiteX20" fmla="*/ 108516 w 607568"/>
                  <a:gd name="connsiteY20" fmla="*/ 235254 h 549494"/>
                  <a:gd name="connsiteX21" fmla="*/ 607568 w 607568"/>
                  <a:gd name="connsiteY21" fmla="*/ 235254 h 549494"/>
                  <a:gd name="connsiteX22" fmla="*/ 607568 w 607568"/>
                  <a:gd name="connsiteY22" fmla="*/ 281909 h 549494"/>
                  <a:gd name="connsiteX23" fmla="*/ 78428 w 607568"/>
                  <a:gd name="connsiteY23" fmla="*/ 281909 h 549494"/>
                  <a:gd name="connsiteX24" fmla="*/ 48798 w 607568"/>
                  <a:gd name="connsiteY24" fmla="*/ 216577 h 549494"/>
                  <a:gd name="connsiteX25" fmla="*/ 0 w 607568"/>
                  <a:gd name="connsiteY25" fmla="*/ 216577 h 549494"/>
                  <a:gd name="connsiteX26" fmla="*/ 257720 w 607568"/>
                  <a:gd name="connsiteY26" fmla="*/ 0 h 549494"/>
                  <a:gd name="connsiteX27" fmla="*/ 254207 w 607568"/>
                  <a:gd name="connsiteY27" fmla="*/ 30201 h 549494"/>
                  <a:gd name="connsiteX28" fmla="*/ 407797 w 607568"/>
                  <a:gd name="connsiteY28" fmla="*/ 197372 h 549494"/>
                  <a:gd name="connsiteX29" fmla="*/ 241147 w 607568"/>
                  <a:gd name="connsiteY29" fmla="*/ 144063 h 549494"/>
                  <a:gd name="connsiteX30" fmla="*/ 237633 w 607568"/>
                  <a:gd name="connsiteY30" fmla="*/ 174264 h 549494"/>
                  <a:gd name="connsiteX31" fmla="*/ 115586 w 607568"/>
                  <a:gd name="connsiteY31" fmla="*/ 71993 h 54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568" h="549494">
                    <a:moveTo>
                      <a:pt x="503202" y="459310"/>
                    </a:moveTo>
                    <a:cubicBezTo>
                      <a:pt x="528144" y="459310"/>
                      <a:pt x="548364" y="479498"/>
                      <a:pt x="548364" y="504402"/>
                    </a:cubicBezTo>
                    <a:cubicBezTo>
                      <a:pt x="548364" y="529306"/>
                      <a:pt x="528144" y="549494"/>
                      <a:pt x="503202" y="549494"/>
                    </a:cubicBezTo>
                    <a:cubicBezTo>
                      <a:pt x="478260" y="549494"/>
                      <a:pt x="458040" y="529306"/>
                      <a:pt x="458040" y="504402"/>
                    </a:cubicBezTo>
                    <a:cubicBezTo>
                      <a:pt x="458040" y="479498"/>
                      <a:pt x="478260" y="459310"/>
                      <a:pt x="503202" y="459310"/>
                    </a:cubicBezTo>
                    <a:close/>
                    <a:moveTo>
                      <a:pt x="197795" y="459310"/>
                    </a:moveTo>
                    <a:cubicBezTo>
                      <a:pt x="222737" y="459310"/>
                      <a:pt x="242957" y="479498"/>
                      <a:pt x="242957" y="504402"/>
                    </a:cubicBezTo>
                    <a:cubicBezTo>
                      <a:pt x="242957" y="529306"/>
                      <a:pt x="222737" y="549494"/>
                      <a:pt x="197795" y="549494"/>
                    </a:cubicBezTo>
                    <a:cubicBezTo>
                      <a:pt x="172853" y="549494"/>
                      <a:pt x="152633" y="529306"/>
                      <a:pt x="152633" y="504402"/>
                    </a:cubicBezTo>
                    <a:cubicBezTo>
                      <a:pt x="152633" y="479498"/>
                      <a:pt x="172853" y="459310"/>
                      <a:pt x="197795" y="459310"/>
                    </a:cubicBezTo>
                    <a:close/>
                    <a:moveTo>
                      <a:pt x="143318" y="390791"/>
                    </a:moveTo>
                    <a:lnTo>
                      <a:pt x="554573" y="390791"/>
                    </a:lnTo>
                    <a:lnTo>
                      <a:pt x="554573" y="437435"/>
                    </a:lnTo>
                    <a:lnTo>
                      <a:pt x="143318" y="437435"/>
                    </a:lnTo>
                    <a:close/>
                    <a:moveTo>
                      <a:pt x="115304" y="313028"/>
                    </a:moveTo>
                    <a:lnTo>
                      <a:pt x="582659" y="313028"/>
                    </a:lnTo>
                    <a:lnTo>
                      <a:pt x="582659" y="359672"/>
                    </a:lnTo>
                    <a:lnTo>
                      <a:pt x="115304" y="359672"/>
                    </a:lnTo>
                    <a:close/>
                    <a:moveTo>
                      <a:pt x="0" y="169922"/>
                    </a:moveTo>
                    <a:lnTo>
                      <a:pt x="78962" y="169922"/>
                    </a:lnTo>
                    <a:lnTo>
                      <a:pt x="108516" y="235254"/>
                    </a:lnTo>
                    <a:lnTo>
                      <a:pt x="607568" y="235254"/>
                    </a:lnTo>
                    <a:lnTo>
                      <a:pt x="607568" y="281909"/>
                    </a:lnTo>
                    <a:lnTo>
                      <a:pt x="78428" y="281909"/>
                    </a:lnTo>
                    <a:lnTo>
                      <a:pt x="48798" y="216577"/>
                    </a:lnTo>
                    <a:lnTo>
                      <a:pt x="0" y="216577"/>
                    </a:lnTo>
                    <a:close/>
                    <a:moveTo>
                      <a:pt x="257720" y="0"/>
                    </a:moveTo>
                    <a:lnTo>
                      <a:pt x="254207" y="30201"/>
                    </a:lnTo>
                    <a:cubicBezTo>
                      <a:pt x="405964" y="47665"/>
                      <a:pt x="407797" y="197372"/>
                      <a:pt x="407797" y="197372"/>
                    </a:cubicBezTo>
                    <a:cubicBezTo>
                      <a:pt x="407797" y="197372"/>
                      <a:pt x="364340" y="158248"/>
                      <a:pt x="241147" y="144063"/>
                    </a:cubicBezTo>
                    <a:lnTo>
                      <a:pt x="237633" y="174264"/>
                    </a:lnTo>
                    <a:lnTo>
                      <a:pt x="115586" y="719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文本框 48">
                <a:extLst>
                  <a:ext uri="{FF2B5EF4-FFF2-40B4-BE49-F238E27FC236}">
                    <a16:creationId xmlns:a16="http://schemas.microsoft.com/office/drawing/2014/main" id="{C7A3CF47-BB48-ABF5-15AC-AA29B113AB4B}"/>
                  </a:ext>
                </a:extLst>
              </p:cNvPr>
              <p:cNvSpPr txBox="1"/>
              <p:nvPr/>
            </p:nvSpPr>
            <p:spPr>
              <a:xfrm>
                <a:off x="5857369" y="2422456"/>
                <a:ext cx="914400" cy="43427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+mn-lt"/>
                    <a:ea typeface="+mn-ea"/>
                    <a:cs typeface="+mn-ea"/>
                  </a:defRPr>
                </a:lvl1pPr>
              </a:lstStyle>
              <a:p>
                <a:r>
                  <a:rPr lang="en-US" altLang="zh-CN" dirty="0">
                    <a:sym typeface="+mn-lt"/>
                  </a:rPr>
                  <a:t>PW</a:t>
                </a:r>
                <a:endParaRPr lang="zh-CN" altLang="en-US" dirty="0">
                  <a:sym typeface="+mn-lt"/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15272E9-032A-2F12-A84E-B58F601105CE}"/>
              </a:ext>
            </a:extLst>
          </p:cNvPr>
          <p:cNvGrpSpPr/>
          <p:nvPr/>
        </p:nvGrpSpPr>
        <p:grpSpPr>
          <a:xfrm>
            <a:off x="4523543" y="2795894"/>
            <a:ext cx="1856276" cy="1256297"/>
            <a:chOff x="4463988" y="2795894"/>
            <a:chExt cx="1856276" cy="1256297"/>
          </a:xfr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tile tx="0" ty="-254000" sx="100000" sy="100000" flip="none" algn="tl"/>
          </a:blipFill>
        </p:grpSpPr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4EE50C30-C97E-F67A-CE0D-EFDCF9642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988" y="2795894"/>
              <a:ext cx="1856276" cy="1256297"/>
            </a:xfrm>
            <a:prstGeom prst="triangle">
              <a:avLst>
                <a:gd name="adj" fmla="val 50000"/>
              </a:avLst>
            </a:prstGeom>
            <a:grpFill/>
            <a:ln w="12700">
              <a:noFill/>
              <a:bevel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endParaRPr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C6837A-5806-B235-43DA-FD5F9D8E4992}"/>
                </a:ext>
              </a:extLst>
            </p:cNvPr>
            <p:cNvGrpSpPr/>
            <p:nvPr/>
          </p:nvGrpSpPr>
          <p:grpSpPr>
            <a:xfrm>
              <a:off x="5049930" y="3272837"/>
              <a:ext cx="685800" cy="486371"/>
              <a:chOff x="5857369" y="2208240"/>
              <a:chExt cx="914400" cy="648495"/>
            </a:xfrm>
            <a:grpFill/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18C45CBA-35A5-1D3E-921C-9BB461FA4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6780" y="2208240"/>
                <a:ext cx="235578" cy="235206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81459" h="580542">
                    <a:moveTo>
                      <a:pt x="213875" y="146706"/>
                    </a:moveTo>
                    <a:cubicBezTo>
                      <a:pt x="227226" y="146706"/>
                      <a:pt x="238084" y="157547"/>
                      <a:pt x="238084" y="171055"/>
                    </a:cubicBezTo>
                    <a:cubicBezTo>
                      <a:pt x="238084" y="184562"/>
                      <a:pt x="227226" y="195493"/>
                      <a:pt x="213875" y="195493"/>
                    </a:cubicBezTo>
                    <a:cubicBezTo>
                      <a:pt x="161630" y="195493"/>
                      <a:pt x="118998" y="238236"/>
                      <a:pt x="118998" y="290755"/>
                    </a:cubicBezTo>
                    <a:cubicBezTo>
                      <a:pt x="118998" y="300086"/>
                      <a:pt x="120422" y="309328"/>
                      <a:pt x="123092" y="318214"/>
                    </a:cubicBezTo>
                    <a:cubicBezTo>
                      <a:pt x="126741" y="330300"/>
                      <a:pt x="120422" y="343274"/>
                      <a:pt x="108673" y="347895"/>
                    </a:cubicBezTo>
                    <a:cubicBezTo>
                      <a:pt x="72182" y="362291"/>
                      <a:pt x="48507" y="397126"/>
                      <a:pt x="48507" y="436582"/>
                    </a:cubicBezTo>
                    <a:cubicBezTo>
                      <a:pt x="48507" y="489101"/>
                      <a:pt x="91050" y="531844"/>
                      <a:pt x="143384" y="531844"/>
                    </a:cubicBezTo>
                    <a:lnTo>
                      <a:pt x="438164" y="531844"/>
                    </a:lnTo>
                    <a:cubicBezTo>
                      <a:pt x="490320" y="531844"/>
                      <a:pt x="532952" y="489101"/>
                      <a:pt x="532952" y="436582"/>
                    </a:cubicBezTo>
                    <a:cubicBezTo>
                      <a:pt x="532952" y="408678"/>
                      <a:pt x="520759" y="382108"/>
                      <a:pt x="499398" y="363979"/>
                    </a:cubicBezTo>
                    <a:cubicBezTo>
                      <a:pt x="494147" y="359625"/>
                      <a:pt x="491032" y="353049"/>
                      <a:pt x="490854" y="346207"/>
                    </a:cubicBezTo>
                    <a:cubicBezTo>
                      <a:pt x="489252" y="294399"/>
                      <a:pt x="447598" y="253876"/>
                      <a:pt x="395976" y="253876"/>
                    </a:cubicBezTo>
                    <a:cubicBezTo>
                      <a:pt x="382625" y="253876"/>
                      <a:pt x="371767" y="243035"/>
                      <a:pt x="371767" y="229528"/>
                    </a:cubicBezTo>
                    <a:cubicBezTo>
                      <a:pt x="371767" y="216020"/>
                      <a:pt x="382625" y="205090"/>
                      <a:pt x="395976" y="205090"/>
                    </a:cubicBezTo>
                    <a:cubicBezTo>
                      <a:pt x="433535" y="205090"/>
                      <a:pt x="468959" y="219575"/>
                      <a:pt x="495927" y="245879"/>
                    </a:cubicBezTo>
                    <a:cubicBezTo>
                      <a:pt x="520225" y="269517"/>
                      <a:pt x="535177" y="300441"/>
                      <a:pt x="538648" y="334032"/>
                    </a:cubicBezTo>
                    <a:cubicBezTo>
                      <a:pt x="565972" y="361047"/>
                      <a:pt x="581459" y="397748"/>
                      <a:pt x="581459" y="436582"/>
                    </a:cubicBezTo>
                    <a:cubicBezTo>
                      <a:pt x="581459" y="516026"/>
                      <a:pt x="517199" y="580542"/>
                      <a:pt x="438164" y="580542"/>
                    </a:cubicBezTo>
                    <a:lnTo>
                      <a:pt x="143384" y="580542"/>
                    </a:lnTo>
                    <a:cubicBezTo>
                      <a:pt x="64349" y="580542"/>
                      <a:pt x="0" y="516026"/>
                      <a:pt x="0" y="436582"/>
                    </a:cubicBezTo>
                    <a:cubicBezTo>
                      <a:pt x="0" y="407079"/>
                      <a:pt x="8811" y="378820"/>
                      <a:pt x="25544" y="354471"/>
                    </a:cubicBezTo>
                    <a:cubicBezTo>
                      <a:pt x="37737" y="336698"/>
                      <a:pt x="53669" y="322124"/>
                      <a:pt x="72004" y="311638"/>
                    </a:cubicBezTo>
                    <a:cubicBezTo>
                      <a:pt x="70936" y="304618"/>
                      <a:pt x="70491" y="297598"/>
                      <a:pt x="70491" y="290666"/>
                    </a:cubicBezTo>
                    <a:cubicBezTo>
                      <a:pt x="70491" y="211222"/>
                      <a:pt x="134840" y="146706"/>
                      <a:pt x="213875" y="146706"/>
                    </a:cubicBezTo>
                    <a:close/>
                    <a:moveTo>
                      <a:pt x="301555" y="0"/>
                    </a:moveTo>
                    <a:cubicBezTo>
                      <a:pt x="314815" y="0"/>
                      <a:pt x="325673" y="10930"/>
                      <a:pt x="325673" y="24259"/>
                    </a:cubicBezTo>
                    <a:lnTo>
                      <a:pt x="325673" y="369392"/>
                    </a:lnTo>
                    <a:lnTo>
                      <a:pt x="379960" y="313055"/>
                    </a:lnTo>
                    <a:cubicBezTo>
                      <a:pt x="389215" y="303458"/>
                      <a:pt x="404433" y="303191"/>
                      <a:pt x="414045" y="312522"/>
                    </a:cubicBezTo>
                    <a:cubicBezTo>
                      <a:pt x="423567" y="321763"/>
                      <a:pt x="423745" y="337225"/>
                      <a:pt x="414490" y="346822"/>
                    </a:cubicBezTo>
                    <a:lnTo>
                      <a:pt x="318642" y="446079"/>
                    </a:lnTo>
                    <a:cubicBezTo>
                      <a:pt x="314103" y="450788"/>
                      <a:pt x="307874" y="453454"/>
                      <a:pt x="301288" y="453454"/>
                    </a:cubicBezTo>
                    <a:cubicBezTo>
                      <a:pt x="294791" y="453454"/>
                      <a:pt x="288473" y="450788"/>
                      <a:pt x="284023" y="446079"/>
                    </a:cubicBezTo>
                    <a:lnTo>
                      <a:pt x="188086" y="346822"/>
                    </a:lnTo>
                    <a:cubicBezTo>
                      <a:pt x="178742" y="337225"/>
                      <a:pt x="179009" y="321941"/>
                      <a:pt x="188620" y="312522"/>
                    </a:cubicBezTo>
                    <a:cubicBezTo>
                      <a:pt x="198054" y="303191"/>
                      <a:pt x="213361" y="303458"/>
                      <a:pt x="222617" y="313055"/>
                    </a:cubicBezTo>
                    <a:lnTo>
                      <a:pt x="277437" y="369392"/>
                    </a:lnTo>
                    <a:lnTo>
                      <a:pt x="277437" y="24259"/>
                    </a:lnTo>
                    <a:cubicBezTo>
                      <a:pt x="277437" y="10930"/>
                      <a:pt x="288295" y="0"/>
                      <a:pt x="3015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文本框 51">
                <a:extLst>
                  <a:ext uri="{FF2B5EF4-FFF2-40B4-BE49-F238E27FC236}">
                    <a16:creationId xmlns:a16="http://schemas.microsoft.com/office/drawing/2014/main" id="{F6D24A73-6EB3-7059-2E63-00632C851789}"/>
                  </a:ext>
                </a:extLst>
              </p:cNvPr>
              <p:cNvSpPr txBox="1"/>
              <p:nvPr/>
            </p:nvSpPr>
            <p:spPr>
              <a:xfrm>
                <a:off x="5857369" y="2422456"/>
                <a:ext cx="914400" cy="43427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+mn-lt"/>
                    <a:ea typeface="+mn-ea"/>
                    <a:cs typeface="+mn-ea"/>
                  </a:defRPr>
                </a:lvl1pPr>
              </a:lstStyle>
              <a:p>
                <a:r>
                  <a:rPr lang="zh-CN" altLang="en-US" dirty="0">
                    <a:sym typeface="+mn-lt"/>
                  </a:rPr>
                  <a:t>框架</a:t>
                </a:r>
              </a:p>
            </p:txBody>
          </p:sp>
        </p:grpSp>
      </p:grpSp>
      <p:sp>
        <p:nvSpPr>
          <p:cNvPr id="35" name="文本框 78">
            <a:extLst>
              <a:ext uri="{FF2B5EF4-FFF2-40B4-BE49-F238E27FC236}">
                <a16:creationId xmlns:a16="http://schemas.microsoft.com/office/drawing/2014/main" id="{BE3C337B-4D72-1B15-BEF0-8E90893E4F4D}"/>
              </a:ext>
            </a:extLst>
          </p:cNvPr>
          <p:cNvSpPr txBox="1">
            <a:spLocks/>
          </p:cNvSpPr>
          <p:nvPr/>
        </p:nvSpPr>
        <p:spPr bwMode="auto">
          <a:xfrm>
            <a:off x="6254791" y="1967345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其他优化方法的探索</a:t>
            </a:r>
          </a:p>
        </p:txBody>
      </p:sp>
      <p:sp>
        <p:nvSpPr>
          <p:cNvPr id="41" name="文本框 78">
            <a:extLst>
              <a:ext uri="{FF2B5EF4-FFF2-40B4-BE49-F238E27FC236}">
                <a16:creationId xmlns:a16="http://schemas.microsoft.com/office/drawing/2014/main" id="{32998912-B8BE-F55B-020D-14D5F2E38332}"/>
              </a:ext>
            </a:extLst>
          </p:cNvPr>
          <p:cNvSpPr txBox="1">
            <a:spLocks/>
          </p:cNvSpPr>
          <p:nvPr/>
        </p:nvSpPr>
        <p:spPr bwMode="auto">
          <a:xfrm>
            <a:off x="6622876" y="3291830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PW7 + </a:t>
            </a:r>
            <a:r>
              <a:rPr lang="zh-CN" altLang="en-US" sz="16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智能指针</a:t>
            </a:r>
          </a:p>
        </p:txBody>
      </p:sp>
      <p:sp>
        <p:nvSpPr>
          <p:cNvPr id="47" name="文本框 78">
            <a:extLst>
              <a:ext uri="{FF2B5EF4-FFF2-40B4-BE49-F238E27FC236}">
                <a16:creationId xmlns:a16="http://schemas.microsoft.com/office/drawing/2014/main" id="{54652230-E502-4E35-B7E9-C6C1BE284335}"/>
              </a:ext>
            </a:extLst>
          </p:cNvPr>
          <p:cNvSpPr txBox="1">
            <a:spLocks/>
          </p:cNvSpPr>
          <p:nvPr/>
        </p:nvSpPr>
        <p:spPr bwMode="auto">
          <a:xfrm>
            <a:off x="467544" y="3291830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SysYF</a:t>
            </a:r>
            <a:r>
              <a:rPr lang="en-US" altLang="zh-CN" sz="16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 +  LLVM IR</a:t>
            </a:r>
            <a:endParaRPr lang="zh-CN" altLang="en-US" sz="1600" b="1" dirty="0">
              <a:solidFill>
                <a:srgbClr val="424343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77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754D511F-B2AC-B327-4311-0123D5E898E4}"/>
              </a:ext>
            </a:extLst>
          </p:cNvPr>
          <p:cNvSpPr/>
          <p:nvPr/>
        </p:nvSpPr>
        <p:spPr>
          <a:xfrm>
            <a:off x="179512" y="170665"/>
            <a:ext cx="8784976" cy="480217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2F7BC7-D8DF-3045-19F7-0FB16836C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765" b="-1691"/>
          <a:stretch/>
        </p:blipFill>
        <p:spPr>
          <a:xfrm rot="10800000">
            <a:off x="8110866" y="627533"/>
            <a:ext cx="1033134" cy="3965682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F7C1534-051F-4F18-AC70-F8EB4D4ED50D}"/>
              </a:ext>
            </a:extLst>
          </p:cNvPr>
          <p:cNvSpPr/>
          <p:nvPr/>
        </p:nvSpPr>
        <p:spPr>
          <a:xfrm>
            <a:off x="3454753" y="995428"/>
            <a:ext cx="4238898" cy="3191743"/>
          </a:xfrm>
          <a:custGeom>
            <a:avLst/>
            <a:gdLst>
              <a:gd name="connsiteX0" fmla="*/ 220104 w 4238898"/>
              <a:gd name="connsiteY0" fmla="*/ 2176475 h 3191743"/>
              <a:gd name="connsiteX1" fmla="*/ 442526 w 4238898"/>
              <a:gd name="connsiteY1" fmla="*/ 14042 h 3191743"/>
              <a:gd name="connsiteX2" fmla="*/ 4198980 w 4238898"/>
              <a:gd name="connsiteY2" fmla="*/ 1336215 h 3191743"/>
              <a:gd name="connsiteX3" fmla="*/ 2296040 w 4238898"/>
              <a:gd name="connsiteY3" fmla="*/ 3140302 h 3191743"/>
              <a:gd name="connsiteX4" fmla="*/ 318959 w 4238898"/>
              <a:gd name="connsiteY4" fmla="*/ 2522464 h 31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898" h="3191743">
                <a:moveTo>
                  <a:pt x="220104" y="2176475"/>
                </a:moveTo>
                <a:cubicBezTo>
                  <a:pt x="-258" y="1165280"/>
                  <a:pt x="-220620" y="154085"/>
                  <a:pt x="442526" y="14042"/>
                </a:cubicBezTo>
                <a:cubicBezTo>
                  <a:pt x="1105672" y="-126001"/>
                  <a:pt x="3890061" y="815172"/>
                  <a:pt x="4198980" y="1336215"/>
                </a:cubicBezTo>
                <a:cubicBezTo>
                  <a:pt x="4507899" y="1857258"/>
                  <a:pt x="2942710" y="2942594"/>
                  <a:pt x="2296040" y="3140302"/>
                </a:cubicBezTo>
                <a:cubicBezTo>
                  <a:pt x="1649370" y="3338010"/>
                  <a:pt x="984164" y="2930237"/>
                  <a:pt x="318959" y="252246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FCE87AE-A9E4-8DC9-B982-85510D15C80C}"/>
              </a:ext>
            </a:extLst>
          </p:cNvPr>
          <p:cNvSpPr/>
          <p:nvPr/>
        </p:nvSpPr>
        <p:spPr>
          <a:xfrm>
            <a:off x="3995936" y="1016746"/>
            <a:ext cx="1152128" cy="1152128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AC845E-3A71-1A53-054E-BC6E96823F7B}"/>
              </a:ext>
            </a:extLst>
          </p:cNvPr>
          <p:cNvSpPr txBox="1"/>
          <p:nvPr/>
        </p:nvSpPr>
        <p:spPr>
          <a:xfrm>
            <a:off x="3275855" y="2266294"/>
            <a:ext cx="2592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34343F-E6F3-ECCB-26E1-E952B6641959}"/>
              </a:ext>
            </a:extLst>
          </p:cNvPr>
          <p:cNvSpPr txBox="1"/>
          <p:nvPr/>
        </p:nvSpPr>
        <p:spPr>
          <a:xfrm>
            <a:off x="1987196" y="3075806"/>
            <a:ext cx="51719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Code Optimization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64D28B-E466-0526-A6AC-2ACF504151D5}"/>
              </a:ext>
            </a:extLst>
          </p:cNvPr>
          <p:cNvSpPr txBox="1"/>
          <p:nvPr/>
        </p:nvSpPr>
        <p:spPr>
          <a:xfrm>
            <a:off x="4067944" y="1338903"/>
            <a:ext cx="1008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4CED89-A96B-CA73-4CD3-74AEC22145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" t="-3629" b="-1691"/>
          <a:stretch/>
        </p:blipFill>
        <p:spPr>
          <a:xfrm rot="10800000">
            <a:off x="0" y="339502"/>
            <a:ext cx="1360104" cy="480399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32D5A4-A9D6-1B83-506C-1AA50D905F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87196" y="2857771"/>
            <a:ext cx="5645543" cy="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4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C27279D-367B-9688-C6EA-A8E202670412}"/>
              </a:ext>
            </a:extLst>
          </p:cNvPr>
          <p:cNvGrpSpPr/>
          <p:nvPr/>
        </p:nvGrpSpPr>
        <p:grpSpPr>
          <a:xfrm>
            <a:off x="6372200" y="2408559"/>
            <a:ext cx="1765860" cy="643548"/>
            <a:chOff x="4529119" y="2406091"/>
            <a:chExt cx="1765860" cy="643548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478F78C1-F5AA-65EB-249A-39062DA3AEEE}"/>
                </a:ext>
              </a:extLst>
            </p:cNvPr>
            <p:cNvSpPr/>
            <p:nvPr/>
          </p:nvSpPr>
          <p:spPr>
            <a:xfrm rot="16200000">
              <a:off x="5090275" y="1844935"/>
              <a:ext cx="643548" cy="1765860"/>
            </a:xfrm>
            <a:custGeom>
              <a:avLst/>
              <a:gdLst>
                <a:gd name="connsiteX0" fmla="*/ 1183987 w 1333501"/>
                <a:gd name="connsiteY0" fmla="*/ 0 h 3659054"/>
                <a:gd name="connsiteX1" fmla="*/ 1305043 w 1333501"/>
                <a:gd name="connsiteY1" fmla="*/ 4735 h 3659054"/>
                <a:gd name="connsiteX2" fmla="*/ 1333501 w 1333501"/>
                <a:gd name="connsiteY2" fmla="*/ 8099 h 3659054"/>
                <a:gd name="connsiteX3" fmla="*/ 1333501 w 1333501"/>
                <a:gd name="connsiteY3" fmla="*/ 1445214 h 3659054"/>
                <a:gd name="connsiteX4" fmla="*/ 1333501 w 1333501"/>
                <a:gd name="connsiteY4" fmla="*/ 2269542 h 3659054"/>
                <a:gd name="connsiteX5" fmla="*/ 1333501 w 1333501"/>
                <a:gd name="connsiteY5" fmla="*/ 3659054 h 3659054"/>
                <a:gd name="connsiteX6" fmla="*/ 1 w 1333501"/>
                <a:gd name="connsiteY6" fmla="*/ 2279959 h 3659054"/>
                <a:gd name="connsiteX7" fmla="*/ 1 w 1333501"/>
                <a:gd name="connsiteY7" fmla="*/ 1445214 h 3659054"/>
                <a:gd name="connsiteX8" fmla="*/ 5522 w 1333501"/>
                <a:gd name="connsiteY8" fmla="*/ 1445214 h 3659054"/>
                <a:gd name="connsiteX9" fmla="*/ 0 w 1333501"/>
                <a:gd name="connsiteY9" fmla="*/ 1360506 h 3659054"/>
                <a:gd name="connsiteX10" fmla="*/ 0 w 1333501"/>
                <a:gd name="connsiteY10" fmla="*/ 917135 h 3659054"/>
                <a:gd name="connsiteX11" fmla="*/ 1183987 w 1333501"/>
                <a:gd name="connsiteY11" fmla="*/ 0 h 365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3501" h="3659054">
                  <a:moveTo>
                    <a:pt x="1183987" y="0"/>
                  </a:moveTo>
                  <a:cubicBezTo>
                    <a:pt x="1224856" y="0"/>
                    <a:pt x="1265241" y="1604"/>
                    <a:pt x="1305043" y="4735"/>
                  </a:cubicBezTo>
                  <a:lnTo>
                    <a:pt x="1333501" y="8099"/>
                  </a:lnTo>
                  <a:lnTo>
                    <a:pt x="1333501" y="1445214"/>
                  </a:lnTo>
                  <a:lnTo>
                    <a:pt x="1333501" y="2269542"/>
                  </a:lnTo>
                  <a:lnTo>
                    <a:pt x="1333501" y="3659054"/>
                  </a:lnTo>
                  <a:cubicBezTo>
                    <a:pt x="597029" y="3659054"/>
                    <a:pt x="1" y="3041613"/>
                    <a:pt x="1" y="2279959"/>
                  </a:cubicBezTo>
                  <a:lnTo>
                    <a:pt x="1" y="1445214"/>
                  </a:lnTo>
                  <a:lnTo>
                    <a:pt x="5522" y="1445214"/>
                  </a:lnTo>
                  <a:lnTo>
                    <a:pt x="0" y="1360506"/>
                  </a:lnTo>
                  <a:lnTo>
                    <a:pt x="0" y="917135"/>
                  </a:lnTo>
                  <a:cubicBezTo>
                    <a:pt x="0" y="410615"/>
                    <a:pt x="530089" y="0"/>
                    <a:pt x="1183987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-254000" sx="100000" sy="100000" flip="none" algn="tl"/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03285661-0A0B-6C46-641C-E8FC83E23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8155" y="2431121"/>
              <a:ext cx="555664" cy="558436"/>
            </a:xfrm>
            <a:custGeom>
              <a:avLst/>
              <a:gdLst>
                <a:gd name="T0" fmla="*/ 1285 w 2570"/>
                <a:gd name="T1" fmla="*/ 0 h 2569"/>
                <a:gd name="T2" fmla="*/ 1285 w 2570"/>
                <a:gd name="T3" fmla="*/ 0 h 2569"/>
                <a:gd name="T4" fmla="*/ 0 w 2570"/>
                <a:gd name="T5" fmla="*/ 1284 h 2569"/>
                <a:gd name="T6" fmla="*/ 1285 w 2570"/>
                <a:gd name="T7" fmla="*/ 2569 h 2569"/>
                <a:gd name="T8" fmla="*/ 2570 w 2570"/>
                <a:gd name="T9" fmla="*/ 1284 h 2569"/>
                <a:gd name="T10" fmla="*/ 1285 w 2570"/>
                <a:gd name="T11" fmla="*/ 0 h 2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0" h="2569">
                  <a:moveTo>
                    <a:pt x="1285" y="0"/>
                  </a:moveTo>
                  <a:lnTo>
                    <a:pt x="1285" y="0"/>
                  </a:lnTo>
                  <a:cubicBezTo>
                    <a:pt x="575" y="0"/>
                    <a:pt x="0" y="574"/>
                    <a:pt x="0" y="1284"/>
                  </a:cubicBezTo>
                  <a:cubicBezTo>
                    <a:pt x="0" y="1994"/>
                    <a:pt x="575" y="2569"/>
                    <a:pt x="1285" y="2569"/>
                  </a:cubicBezTo>
                  <a:cubicBezTo>
                    <a:pt x="1995" y="2569"/>
                    <a:pt x="2570" y="1994"/>
                    <a:pt x="2570" y="1284"/>
                  </a:cubicBezTo>
                  <a:cubicBezTo>
                    <a:pt x="2570" y="574"/>
                    <a:pt x="1995" y="0"/>
                    <a:pt x="1285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0A7EB8-DD36-D33D-2BDA-B0E842D099C4}"/>
              </a:ext>
            </a:extLst>
          </p:cNvPr>
          <p:cNvGrpSpPr/>
          <p:nvPr/>
        </p:nvGrpSpPr>
        <p:grpSpPr>
          <a:xfrm>
            <a:off x="6050426" y="2408559"/>
            <a:ext cx="643548" cy="1765860"/>
            <a:chOff x="4207345" y="2406091"/>
            <a:chExt cx="643548" cy="1765860"/>
          </a:xfrm>
        </p:grpSpPr>
        <p:sp>
          <p:nvSpPr>
            <p:cNvPr id="11" name="Freeform: Shape 2">
              <a:extLst>
                <a:ext uri="{FF2B5EF4-FFF2-40B4-BE49-F238E27FC236}">
                  <a16:creationId xmlns:a16="http://schemas.microsoft.com/office/drawing/2014/main" id="{9790EB41-FECE-1959-7B3E-A395AC961F2D}"/>
                </a:ext>
              </a:extLst>
            </p:cNvPr>
            <p:cNvSpPr/>
            <p:nvPr/>
          </p:nvSpPr>
          <p:spPr>
            <a:xfrm>
              <a:off x="4207345" y="2406091"/>
              <a:ext cx="643548" cy="1765860"/>
            </a:xfrm>
            <a:custGeom>
              <a:avLst/>
              <a:gdLst>
                <a:gd name="connsiteX0" fmla="*/ 1183987 w 1333501"/>
                <a:gd name="connsiteY0" fmla="*/ 0 h 3659054"/>
                <a:gd name="connsiteX1" fmla="*/ 1305043 w 1333501"/>
                <a:gd name="connsiteY1" fmla="*/ 4735 h 3659054"/>
                <a:gd name="connsiteX2" fmla="*/ 1333501 w 1333501"/>
                <a:gd name="connsiteY2" fmla="*/ 8099 h 3659054"/>
                <a:gd name="connsiteX3" fmla="*/ 1333501 w 1333501"/>
                <a:gd name="connsiteY3" fmla="*/ 1445214 h 3659054"/>
                <a:gd name="connsiteX4" fmla="*/ 1333501 w 1333501"/>
                <a:gd name="connsiteY4" fmla="*/ 2269542 h 3659054"/>
                <a:gd name="connsiteX5" fmla="*/ 1333501 w 1333501"/>
                <a:gd name="connsiteY5" fmla="*/ 3659054 h 3659054"/>
                <a:gd name="connsiteX6" fmla="*/ 1 w 1333501"/>
                <a:gd name="connsiteY6" fmla="*/ 2279959 h 3659054"/>
                <a:gd name="connsiteX7" fmla="*/ 1 w 1333501"/>
                <a:gd name="connsiteY7" fmla="*/ 1445214 h 3659054"/>
                <a:gd name="connsiteX8" fmla="*/ 5522 w 1333501"/>
                <a:gd name="connsiteY8" fmla="*/ 1445214 h 3659054"/>
                <a:gd name="connsiteX9" fmla="*/ 0 w 1333501"/>
                <a:gd name="connsiteY9" fmla="*/ 1360506 h 3659054"/>
                <a:gd name="connsiteX10" fmla="*/ 0 w 1333501"/>
                <a:gd name="connsiteY10" fmla="*/ 917135 h 3659054"/>
                <a:gd name="connsiteX11" fmla="*/ 1183987 w 1333501"/>
                <a:gd name="connsiteY11" fmla="*/ 0 h 365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3501" h="3659054">
                  <a:moveTo>
                    <a:pt x="1183987" y="0"/>
                  </a:moveTo>
                  <a:cubicBezTo>
                    <a:pt x="1224856" y="0"/>
                    <a:pt x="1265241" y="1604"/>
                    <a:pt x="1305043" y="4735"/>
                  </a:cubicBezTo>
                  <a:lnTo>
                    <a:pt x="1333501" y="8099"/>
                  </a:lnTo>
                  <a:lnTo>
                    <a:pt x="1333501" y="1445214"/>
                  </a:lnTo>
                  <a:lnTo>
                    <a:pt x="1333501" y="2269542"/>
                  </a:lnTo>
                  <a:lnTo>
                    <a:pt x="1333501" y="3659054"/>
                  </a:lnTo>
                  <a:cubicBezTo>
                    <a:pt x="597029" y="3659054"/>
                    <a:pt x="1" y="3041613"/>
                    <a:pt x="1" y="2279959"/>
                  </a:cubicBezTo>
                  <a:lnTo>
                    <a:pt x="1" y="1445214"/>
                  </a:lnTo>
                  <a:lnTo>
                    <a:pt x="5522" y="1445214"/>
                  </a:lnTo>
                  <a:lnTo>
                    <a:pt x="0" y="1360506"/>
                  </a:lnTo>
                  <a:lnTo>
                    <a:pt x="0" y="917135"/>
                  </a:lnTo>
                  <a:cubicBezTo>
                    <a:pt x="0" y="410615"/>
                    <a:pt x="530089" y="0"/>
                    <a:pt x="1183987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-254000" sx="100000" sy="100000" flip="none" algn="tl"/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14">
              <a:extLst>
                <a:ext uri="{FF2B5EF4-FFF2-40B4-BE49-F238E27FC236}">
                  <a16:creationId xmlns:a16="http://schemas.microsoft.com/office/drawing/2014/main" id="{96F61B5D-3378-27CB-DC99-883FF30FC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978" y="3358026"/>
              <a:ext cx="555664" cy="557049"/>
            </a:xfrm>
            <a:custGeom>
              <a:avLst/>
              <a:gdLst>
                <a:gd name="T0" fmla="*/ 1545 w 3090"/>
                <a:gd name="T1" fmla="*/ 0 h 3090"/>
                <a:gd name="T2" fmla="*/ 1545 w 3090"/>
                <a:gd name="T3" fmla="*/ 0 h 3090"/>
                <a:gd name="T4" fmla="*/ 0 w 3090"/>
                <a:gd name="T5" fmla="*/ 1544 h 3090"/>
                <a:gd name="T6" fmla="*/ 1545 w 3090"/>
                <a:gd name="T7" fmla="*/ 3090 h 3090"/>
                <a:gd name="T8" fmla="*/ 3090 w 3090"/>
                <a:gd name="T9" fmla="*/ 1544 h 3090"/>
                <a:gd name="T10" fmla="*/ 1545 w 3090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0" h="3090">
                  <a:moveTo>
                    <a:pt x="1545" y="0"/>
                  </a:moveTo>
                  <a:lnTo>
                    <a:pt x="1545" y="0"/>
                  </a:lnTo>
                  <a:cubicBezTo>
                    <a:pt x="691" y="0"/>
                    <a:pt x="0" y="691"/>
                    <a:pt x="0" y="1544"/>
                  </a:cubicBezTo>
                  <a:cubicBezTo>
                    <a:pt x="0" y="2398"/>
                    <a:pt x="691" y="3090"/>
                    <a:pt x="1545" y="3090"/>
                  </a:cubicBezTo>
                  <a:cubicBezTo>
                    <a:pt x="2398" y="3090"/>
                    <a:pt x="3090" y="2398"/>
                    <a:pt x="3090" y="1544"/>
                  </a:cubicBezTo>
                  <a:cubicBezTo>
                    <a:pt x="3090" y="691"/>
                    <a:pt x="2398" y="0"/>
                    <a:pt x="1545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BC9DD5C-6039-7F30-921F-A0AA9CC86109}"/>
              </a:ext>
            </a:extLst>
          </p:cNvPr>
          <p:cNvGrpSpPr/>
          <p:nvPr/>
        </p:nvGrpSpPr>
        <p:grpSpPr>
          <a:xfrm>
            <a:off x="4644156" y="2086785"/>
            <a:ext cx="1765860" cy="643548"/>
            <a:chOff x="2801075" y="2084317"/>
            <a:chExt cx="1765860" cy="643548"/>
          </a:xfrm>
        </p:grpSpPr>
        <p:sp>
          <p:nvSpPr>
            <p:cNvPr id="16" name="Freeform: Shape 5">
              <a:extLst>
                <a:ext uri="{FF2B5EF4-FFF2-40B4-BE49-F238E27FC236}">
                  <a16:creationId xmlns:a16="http://schemas.microsoft.com/office/drawing/2014/main" id="{4261B495-9373-B8A5-C313-39707AFF314D}"/>
                </a:ext>
              </a:extLst>
            </p:cNvPr>
            <p:cNvSpPr/>
            <p:nvPr/>
          </p:nvSpPr>
          <p:spPr>
            <a:xfrm rot="5400000">
              <a:off x="3362231" y="1523161"/>
              <a:ext cx="643548" cy="1765860"/>
            </a:xfrm>
            <a:custGeom>
              <a:avLst/>
              <a:gdLst>
                <a:gd name="connsiteX0" fmla="*/ 1183987 w 1333501"/>
                <a:gd name="connsiteY0" fmla="*/ 0 h 3659054"/>
                <a:gd name="connsiteX1" fmla="*/ 1305043 w 1333501"/>
                <a:gd name="connsiteY1" fmla="*/ 4735 h 3659054"/>
                <a:gd name="connsiteX2" fmla="*/ 1333501 w 1333501"/>
                <a:gd name="connsiteY2" fmla="*/ 8099 h 3659054"/>
                <a:gd name="connsiteX3" fmla="*/ 1333501 w 1333501"/>
                <a:gd name="connsiteY3" fmla="*/ 1445214 h 3659054"/>
                <a:gd name="connsiteX4" fmla="*/ 1333501 w 1333501"/>
                <a:gd name="connsiteY4" fmla="*/ 2269542 h 3659054"/>
                <a:gd name="connsiteX5" fmla="*/ 1333501 w 1333501"/>
                <a:gd name="connsiteY5" fmla="*/ 3659054 h 3659054"/>
                <a:gd name="connsiteX6" fmla="*/ 1 w 1333501"/>
                <a:gd name="connsiteY6" fmla="*/ 2279959 h 3659054"/>
                <a:gd name="connsiteX7" fmla="*/ 1 w 1333501"/>
                <a:gd name="connsiteY7" fmla="*/ 1445214 h 3659054"/>
                <a:gd name="connsiteX8" fmla="*/ 5522 w 1333501"/>
                <a:gd name="connsiteY8" fmla="*/ 1445214 h 3659054"/>
                <a:gd name="connsiteX9" fmla="*/ 0 w 1333501"/>
                <a:gd name="connsiteY9" fmla="*/ 1360506 h 3659054"/>
                <a:gd name="connsiteX10" fmla="*/ 0 w 1333501"/>
                <a:gd name="connsiteY10" fmla="*/ 917135 h 3659054"/>
                <a:gd name="connsiteX11" fmla="*/ 1183987 w 1333501"/>
                <a:gd name="connsiteY11" fmla="*/ 0 h 365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3501" h="3659054">
                  <a:moveTo>
                    <a:pt x="1183987" y="0"/>
                  </a:moveTo>
                  <a:cubicBezTo>
                    <a:pt x="1224856" y="0"/>
                    <a:pt x="1265241" y="1604"/>
                    <a:pt x="1305043" y="4735"/>
                  </a:cubicBezTo>
                  <a:lnTo>
                    <a:pt x="1333501" y="8099"/>
                  </a:lnTo>
                  <a:lnTo>
                    <a:pt x="1333501" y="1445214"/>
                  </a:lnTo>
                  <a:lnTo>
                    <a:pt x="1333501" y="2269542"/>
                  </a:lnTo>
                  <a:lnTo>
                    <a:pt x="1333501" y="3659054"/>
                  </a:lnTo>
                  <a:cubicBezTo>
                    <a:pt x="597029" y="3659054"/>
                    <a:pt x="1" y="3041613"/>
                    <a:pt x="1" y="2279959"/>
                  </a:cubicBezTo>
                  <a:lnTo>
                    <a:pt x="1" y="1445214"/>
                  </a:lnTo>
                  <a:lnTo>
                    <a:pt x="5522" y="1445214"/>
                  </a:lnTo>
                  <a:lnTo>
                    <a:pt x="0" y="1360506"/>
                  </a:lnTo>
                  <a:lnTo>
                    <a:pt x="0" y="917135"/>
                  </a:lnTo>
                  <a:cubicBezTo>
                    <a:pt x="0" y="410615"/>
                    <a:pt x="530089" y="0"/>
                    <a:pt x="1183987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-254000" sx="100000" sy="100000" flip="none" algn="tl"/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8" name="Freeform: Shape 8">
              <a:extLst>
                <a:ext uri="{FF2B5EF4-FFF2-40B4-BE49-F238E27FC236}">
                  <a16:creationId xmlns:a16="http://schemas.microsoft.com/office/drawing/2014/main" id="{E4D65259-0F99-6FDF-BDB1-53B2C108B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8302" y="2152596"/>
              <a:ext cx="555664" cy="557049"/>
            </a:xfrm>
            <a:custGeom>
              <a:avLst/>
              <a:gdLst>
                <a:gd name="T0" fmla="*/ 2594 w 5188"/>
                <a:gd name="T1" fmla="*/ 0 h 5188"/>
                <a:gd name="T2" fmla="*/ 2594 w 5188"/>
                <a:gd name="T3" fmla="*/ 0 h 5188"/>
                <a:gd name="T4" fmla="*/ 0 w 5188"/>
                <a:gd name="T5" fmla="*/ 2593 h 5188"/>
                <a:gd name="T6" fmla="*/ 2594 w 5188"/>
                <a:gd name="T7" fmla="*/ 5188 h 5188"/>
                <a:gd name="T8" fmla="*/ 5188 w 5188"/>
                <a:gd name="T9" fmla="*/ 2593 h 5188"/>
                <a:gd name="T10" fmla="*/ 2594 w 5188"/>
                <a:gd name="T11" fmla="*/ 0 h 5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8" h="5188">
                  <a:moveTo>
                    <a:pt x="2594" y="0"/>
                  </a:moveTo>
                  <a:lnTo>
                    <a:pt x="2594" y="0"/>
                  </a:lnTo>
                  <a:cubicBezTo>
                    <a:pt x="1161" y="0"/>
                    <a:pt x="0" y="1160"/>
                    <a:pt x="0" y="2593"/>
                  </a:cubicBezTo>
                  <a:cubicBezTo>
                    <a:pt x="0" y="4026"/>
                    <a:pt x="1161" y="5188"/>
                    <a:pt x="2594" y="5188"/>
                  </a:cubicBezTo>
                  <a:cubicBezTo>
                    <a:pt x="4027" y="5188"/>
                    <a:pt x="5188" y="4026"/>
                    <a:pt x="5188" y="2593"/>
                  </a:cubicBezTo>
                  <a:cubicBezTo>
                    <a:pt x="5188" y="1160"/>
                    <a:pt x="4027" y="0"/>
                    <a:pt x="2594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80AA4F-C46C-C0BB-0352-98C8A85726B4}"/>
              </a:ext>
            </a:extLst>
          </p:cNvPr>
          <p:cNvGrpSpPr/>
          <p:nvPr/>
        </p:nvGrpSpPr>
        <p:grpSpPr>
          <a:xfrm>
            <a:off x="6088242" y="964474"/>
            <a:ext cx="643548" cy="1765860"/>
            <a:chOff x="4245161" y="962006"/>
            <a:chExt cx="643548" cy="1765860"/>
          </a:xfrm>
        </p:grpSpPr>
        <p:sp>
          <p:nvSpPr>
            <p:cNvPr id="21" name="Freeform: Shape 4">
              <a:extLst>
                <a:ext uri="{FF2B5EF4-FFF2-40B4-BE49-F238E27FC236}">
                  <a16:creationId xmlns:a16="http://schemas.microsoft.com/office/drawing/2014/main" id="{94A21AD0-8D6E-CEE7-51D0-968D7AD3BE8F}"/>
                </a:ext>
              </a:extLst>
            </p:cNvPr>
            <p:cNvSpPr/>
            <p:nvPr/>
          </p:nvSpPr>
          <p:spPr>
            <a:xfrm rot="10800000">
              <a:off x="4245161" y="962006"/>
              <a:ext cx="643548" cy="1765860"/>
            </a:xfrm>
            <a:custGeom>
              <a:avLst/>
              <a:gdLst>
                <a:gd name="connsiteX0" fmla="*/ 1183987 w 1333501"/>
                <a:gd name="connsiteY0" fmla="*/ 0 h 3659054"/>
                <a:gd name="connsiteX1" fmla="*/ 1305043 w 1333501"/>
                <a:gd name="connsiteY1" fmla="*/ 4735 h 3659054"/>
                <a:gd name="connsiteX2" fmla="*/ 1333501 w 1333501"/>
                <a:gd name="connsiteY2" fmla="*/ 8099 h 3659054"/>
                <a:gd name="connsiteX3" fmla="*/ 1333501 w 1333501"/>
                <a:gd name="connsiteY3" fmla="*/ 1445214 h 3659054"/>
                <a:gd name="connsiteX4" fmla="*/ 1333501 w 1333501"/>
                <a:gd name="connsiteY4" fmla="*/ 2269542 h 3659054"/>
                <a:gd name="connsiteX5" fmla="*/ 1333501 w 1333501"/>
                <a:gd name="connsiteY5" fmla="*/ 3659054 h 3659054"/>
                <a:gd name="connsiteX6" fmla="*/ 1 w 1333501"/>
                <a:gd name="connsiteY6" fmla="*/ 2279959 h 3659054"/>
                <a:gd name="connsiteX7" fmla="*/ 1 w 1333501"/>
                <a:gd name="connsiteY7" fmla="*/ 1445214 h 3659054"/>
                <a:gd name="connsiteX8" fmla="*/ 5522 w 1333501"/>
                <a:gd name="connsiteY8" fmla="*/ 1445214 h 3659054"/>
                <a:gd name="connsiteX9" fmla="*/ 0 w 1333501"/>
                <a:gd name="connsiteY9" fmla="*/ 1360506 h 3659054"/>
                <a:gd name="connsiteX10" fmla="*/ 0 w 1333501"/>
                <a:gd name="connsiteY10" fmla="*/ 917135 h 3659054"/>
                <a:gd name="connsiteX11" fmla="*/ 1183987 w 1333501"/>
                <a:gd name="connsiteY11" fmla="*/ 0 h 365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3501" h="3659054">
                  <a:moveTo>
                    <a:pt x="1183987" y="0"/>
                  </a:moveTo>
                  <a:cubicBezTo>
                    <a:pt x="1224856" y="0"/>
                    <a:pt x="1265241" y="1604"/>
                    <a:pt x="1305043" y="4735"/>
                  </a:cubicBezTo>
                  <a:lnTo>
                    <a:pt x="1333501" y="8099"/>
                  </a:lnTo>
                  <a:lnTo>
                    <a:pt x="1333501" y="1445214"/>
                  </a:lnTo>
                  <a:lnTo>
                    <a:pt x="1333501" y="2269542"/>
                  </a:lnTo>
                  <a:lnTo>
                    <a:pt x="1333501" y="3659054"/>
                  </a:lnTo>
                  <a:cubicBezTo>
                    <a:pt x="597029" y="3659054"/>
                    <a:pt x="1" y="3041613"/>
                    <a:pt x="1" y="2279959"/>
                  </a:cubicBezTo>
                  <a:lnTo>
                    <a:pt x="1" y="1445214"/>
                  </a:lnTo>
                  <a:lnTo>
                    <a:pt x="5522" y="1445214"/>
                  </a:lnTo>
                  <a:lnTo>
                    <a:pt x="0" y="1360506"/>
                  </a:lnTo>
                  <a:lnTo>
                    <a:pt x="0" y="917135"/>
                  </a:lnTo>
                  <a:cubicBezTo>
                    <a:pt x="0" y="410615"/>
                    <a:pt x="530089" y="0"/>
                    <a:pt x="1183987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-254000" sx="100000" sy="100000" flip="none" algn="tl"/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8FEF3342-8741-1A45-D86D-32BFC9F3B073}"/>
                </a:ext>
              </a:extLst>
            </p:cNvPr>
            <p:cNvGrpSpPr/>
            <p:nvPr/>
          </p:nvGrpSpPr>
          <p:grpSpPr>
            <a:xfrm>
              <a:off x="4284689" y="1234148"/>
              <a:ext cx="557050" cy="558436"/>
              <a:chOff x="5746696" y="4552422"/>
              <a:chExt cx="713926" cy="715702"/>
            </a:xfrm>
            <a:effectLst/>
          </p:grpSpPr>
          <p:sp>
            <p:nvSpPr>
              <p:cNvPr id="23" name="Freeform: Shape 17">
                <a:extLst>
                  <a:ext uri="{FF2B5EF4-FFF2-40B4-BE49-F238E27FC236}">
                    <a16:creationId xmlns:a16="http://schemas.microsoft.com/office/drawing/2014/main" id="{67CEA09F-AB85-EF58-B65F-483F0A5E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696" y="4552422"/>
                <a:ext cx="713926" cy="715702"/>
              </a:xfrm>
              <a:custGeom>
                <a:avLst/>
                <a:gdLst>
                  <a:gd name="T0" fmla="*/ 1726 w 3453"/>
                  <a:gd name="T1" fmla="*/ 0 h 3453"/>
                  <a:gd name="T2" fmla="*/ 1726 w 3453"/>
                  <a:gd name="T3" fmla="*/ 0 h 3453"/>
                  <a:gd name="T4" fmla="*/ 0 w 3453"/>
                  <a:gd name="T5" fmla="*/ 1726 h 3453"/>
                  <a:gd name="T6" fmla="*/ 1726 w 3453"/>
                  <a:gd name="T7" fmla="*/ 3453 h 3453"/>
                  <a:gd name="T8" fmla="*/ 3453 w 3453"/>
                  <a:gd name="T9" fmla="*/ 1726 h 3453"/>
                  <a:gd name="T10" fmla="*/ 1726 w 3453"/>
                  <a:gd name="T11" fmla="*/ 0 h 3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53" h="3453">
                    <a:moveTo>
                      <a:pt x="1726" y="0"/>
                    </a:moveTo>
                    <a:lnTo>
                      <a:pt x="1726" y="0"/>
                    </a:lnTo>
                    <a:cubicBezTo>
                      <a:pt x="773" y="0"/>
                      <a:pt x="0" y="772"/>
                      <a:pt x="0" y="1726"/>
                    </a:cubicBezTo>
                    <a:cubicBezTo>
                      <a:pt x="0" y="2679"/>
                      <a:pt x="773" y="3453"/>
                      <a:pt x="1726" y="3453"/>
                    </a:cubicBezTo>
                    <a:cubicBezTo>
                      <a:pt x="2680" y="3453"/>
                      <a:pt x="3453" y="2679"/>
                      <a:pt x="3453" y="1726"/>
                    </a:cubicBezTo>
                    <a:cubicBezTo>
                      <a:pt x="3453" y="772"/>
                      <a:pt x="2680" y="0"/>
                      <a:pt x="17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Freeform: Shape 18">
                <a:extLst>
                  <a:ext uri="{FF2B5EF4-FFF2-40B4-BE49-F238E27FC236}">
                    <a16:creationId xmlns:a16="http://schemas.microsoft.com/office/drawing/2014/main" id="{F2FC833B-1948-4ABF-4603-F224B7133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5318" y="4753898"/>
                <a:ext cx="314912" cy="314327"/>
              </a:xfrm>
              <a:custGeom>
                <a:avLst/>
                <a:gdLst>
                  <a:gd name="T0" fmla="*/ 164 w 204"/>
                  <a:gd name="T1" fmla="*/ 0 h 204"/>
                  <a:gd name="T2" fmla="*/ 39 w 204"/>
                  <a:gd name="T3" fmla="*/ 0 h 204"/>
                  <a:gd name="T4" fmla="*/ 0 w 204"/>
                  <a:gd name="T5" fmla="*/ 39 h 204"/>
                  <a:gd name="T6" fmla="*/ 0 w 204"/>
                  <a:gd name="T7" fmla="*/ 81 h 204"/>
                  <a:gd name="T8" fmla="*/ 0 w 204"/>
                  <a:gd name="T9" fmla="*/ 164 h 204"/>
                  <a:gd name="T10" fmla="*/ 39 w 204"/>
                  <a:gd name="T11" fmla="*/ 204 h 204"/>
                  <a:gd name="T12" fmla="*/ 164 w 204"/>
                  <a:gd name="T13" fmla="*/ 204 h 204"/>
                  <a:gd name="T14" fmla="*/ 204 w 204"/>
                  <a:gd name="T15" fmla="*/ 164 h 204"/>
                  <a:gd name="T16" fmla="*/ 204 w 204"/>
                  <a:gd name="T17" fmla="*/ 81 h 204"/>
                  <a:gd name="T18" fmla="*/ 204 w 204"/>
                  <a:gd name="T19" fmla="*/ 39 h 204"/>
                  <a:gd name="T20" fmla="*/ 164 w 204"/>
                  <a:gd name="T21" fmla="*/ 0 h 204"/>
                  <a:gd name="T22" fmla="*/ 176 w 204"/>
                  <a:gd name="T23" fmla="*/ 23 h 204"/>
                  <a:gd name="T24" fmla="*/ 180 w 204"/>
                  <a:gd name="T25" fmla="*/ 23 h 204"/>
                  <a:gd name="T26" fmla="*/ 180 w 204"/>
                  <a:gd name="T27" fmla="*/ 28 h 204"/>
                  <a:gd name="T28" fmla="*/ 180 w 204"/>
                  <a:gd name="T29" fmla="*/ 58 h 204"/>
                  <a:gd name="T30" fmla="*/ 146 w 204"/>
                  <a:gd name="T31" fmla="*/ 58 h 204"/>
                  <a:gd name="T32" fmla="*/ 146 w 204"/>
                  <a:gd name="T33" fmla="*/ 24 h 204"/>
                  <a:gd name="T34" fmla="*/ 176 w 204"/>
                  <a:gd name="T35" fmla="*/ 23 h 204"/>
                  <a:gd name="T36" fmla="*/ 73 w 204"/>
                  <a:gd name="T37" fmla="*/ 81 h 204"/>
                  <a:gd name="T38" fmla="*/ 102 w 204"/>
                  <a:gd name="T39" fmla="*/ 66 h 204"/>
                  <a:gd name="T40" fmla="*/ 131 w 204"/>
                  <a:gd name="T41" fmla="*/ 81 h 204"/>
                  <a:gd name="T42" fmla="*/ 138 w 204"/>
                  <a:gd name="T43" fmla="*/ 102 h 204"/>
                  <a:gd name="T44" fmla="*/ 102 w 204"/>
                  <a:gd name="T45" fmla="*/ 138 h 204"/>
                  <a:gd name="T46" fmla="*/ 66 w 204"/>
                  <a:gd name="T47" fmla="*/ 102 h 204"/>
                  <a:gd name="T48" fmla="*/ 73 w 204"/>
                  <a:gd name="T49" fmla="*/ 81 h 204"/>
                  <a:gd name="T50" fmla="*/ 184 w 204"/>
                  <a:gd name="T51" fmla="*/ 164 h 204"/>
                  <a:gd name="T52" fmla="*/ 164 w 204"/>
                  <a:gd name="T53" fmla="*/ 184 h 204"/>
                  <a:gd name="T54" fmla="*/ 39 w 204"/>
                  <a:gd name="T55" fmla="*/ 184 h 204"/>
                  <a:gd name="T56" fmla="*/ 20 w 204"/>
                  <a:gd name="T57" fmla="*/ 164 h 204"/>
                  <a:gd name="T58" fmla="*/ 20 w 204"/>
                  <a:gd name="T59" fmla="*/ 81 h 204"/>
                  <a:gd name="T60" fmla="*/ 50 w 204"/>
                  <a:gd name="T61" fmla="*/ 81 h 204"/>
                  <a:gd name="T62" fmla="*/ 46 w 204"/>
                  <a:gd name="T63" fmla="*/ 102 h 204"/>
                  <a:gd name="T64" fmla="*/ 102 w 204"/>
                  <a:gd name="T65" fmla="*/ 158 h 204"/>
                  <a:gd name="T66" fmla="*/ 157 w 204"/>
                  <a:gd name="T67" fmla="*/ 102 h 204"/>
                  <a:gd name="T68" fmla="*/ 153 w 204"/>
                  <a:gd name="T69" fmla="*/ 81 h 204"/>
                  <a:gd name="T70" fmla="*/ 184 w 204"/>
                  <a:gd name="T71" fmla="*/ 81 h 204"/>
                  <a:gd name="T72" fmla="*/ 184 w 204"/>
                  <a:gd name="T73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204">
                    <a:moveTo>
                      <a:pt x="164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86"/>
                      <a:pt x="17" y="204"/>
                      <a:pt x="39" y="204"/>
                    </a:cubicBezTo>
                    <a:cubicBezTo>
                      <a:pt x="164" y="204"/>
                      <a:pt x="164" y="204"/>
                      <a:pt x="164" y="204"/>
                    </a:cubicBezTo>
                    <a:cubicBezTo>
                      <a:pt x="186" y="204"/>
                      <a:pt x="204" y="186"/>
                      <a:pt x="204" y="164"/>
                    </a:cubicBezTo>
                    <a:cubicBezTo>
                      <a:pt x="204" y="81"/>
                      <a:pt x="204" y="81"/>
                      <a:pt x="204" y="81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4" y="18"/>
                      <a:pt x="186" y="0"/>
                      <a:pt x="164" y="0"/>
                    </a:cubicBezTo>
                    <a:close/>
                    <a:moveTo>
                      <a:pt x="176" y="23"/>
                    </a:moveTo>
                    <a:cubicBezTo>
                      <a:pt x="180" y="23"/>
                      <a:pt x="180" y="23"/>
                      <a:pt x="180" y="23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58"/>
                      <a:pt x="180" y="58"/>
                      <a:pt x="180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24"/>
                      <a:pt x="146" y="24"/>
                      <a:pt x="146" y="24"/>
                    </a:cubicBezTo>
                    <a:lnTo>
                      <a:pt x="176" y="23"/>
                    </a:lnTo>
                    <a:close/>
                    <a:moveTo>
                      <a:pt x="73" y="81"/>
                    </a:moveTo>
                    <a:cubicBezTo>
                      <a:pt x="79" y="72"/>
                      <a:pt x="90" y="66"/>
                      <a:pt x="102" y="66"/>
                    </a:cubicBezTo>
                    <a:cubicBezTo>
                      <a:pt x="114" y="66"/>
                      <a:pt x="124" y="72"/>
                      <a:pt x="131" y="81"/>
                    </a:cubicBezTo>
                    <a:cubicBezTo>
                      <a:pt x="135" y="87"/>
                      <a:pt x="138" y="94"/>
                      <a:pt x="138" y="102"/>
                    </a:cubicBezTo>
                    <a:cubicBezTo>
                      <a:pt x="138" y="122"/>
                      <a:pt x="121" y="138"/>
                      <a:pt x="102" y="138"/>
                    </a:cubicBezTo>
                    <a:cubicBezTo>
                      <a:pt x="82" y="138"/>
                      <a:pt x="66" y="122"/>
                      <a:pt x="66" y="102"/>
                    </a:cubicBezTo>
                    <a:cubicBezTo>
                      <a:pt x="66" y="94"/>
                      <a:pt x="68" y="87"/>
                      <a:pt x="73" y="81"/>
                    </a:cubicBezTo>
                    <a:close/>
                    <a:moveTo>
                      <a:pt x="184" y="164"/>
                    </a:moveTo>
                    <a:cubicBezTo>
                      <a:pt x="184" y="175"/>
                      <a:pt x="175" y="184"/>
                      <a:pt x="164" y="184"/>
                    </a:cubicBezTo>
                    <a:cubicBezTo>
                      <a:pt x="39" y="184"/>
                      <a:pt x="39" y="184"/>
                      <a:pt x="39" y="184"/>
                    </a:cubicBezTo>
                    <a:cubicBezTo>
                      <a:pt x="28" y="184"/>
                      <a:pt x="20" y="175"/>
                      <a:pt x="20" y="164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7"/>
                      <a:pt x="46" y="95"/>
                      <a:pt x="46" y="102"/>
                    </a:cubicBezTo>
                    <a:cubicBezTo>
                      <a:pt x="46" y="133"/>
                      <a:pt x="71" y="158"/>
                      <a:pt x="102" y="158"/>
                    </a:cubicBezTo>
                    <a:cubicBezTo>
                      <a:pt x="132" y="158"/>
                      <a:pt x="157" y="133"/>
                      <a:pt x="157" y="102"/>
                    </a:cubicBezTo>
                    <a:cubicBezTo>
                      <a:pt x="157" y="95"/>
                      <a:pt x="156" y="87"/>
                      <a:pt x="153" y="81"/>
                    </a:cubicBezTo>
                    <a:cubicBezTo>
                      <a:pt x="184" y="81"/>
                      <a:pt x="184" y="81"/>
                      <a:pt x="184" y="81"/>
                    </a:cubicBezTo>
                    <a:lnTo>
                      <a:pt x="184" y="1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5" name="Oval 6">
            <a:extLst>
              <a:ext uri="{FF2B5EF4-FFF2-40B4-BE49-F238E27FC236}">
                <a16:creationId xmlns:a16="http://schemas.microsoft.com/office/drawing/2014/main" id="{1B0FD1EF-7140-8B5A-1D26-517946A14934}"/>
              </a:ext>
            </a:extLst>
          </p:cNvPr>
          <p:cNvSpPr/>
          <p:nvPr/>
        </p:nvSpPr>
        <p:spPr>
          <a:xfrm>
            <a:off x="5976155" y="2278168"/>
            <a:ext cx="877850" cy="877850"/>
          </a:xfrm>
          <a:prstGeom prst="ellipse">
            <a:avLst/>
          </a:prstGeom>
          <a:solidFill>
            <a:srgbClr val="42434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B9E4EAE-6265-2E20-E1FE-E4B953F7DE28}"/>
              </a:ext>
            </a:extLst>
          </p:cNvPr>
          <p:cNvGrpSpPr/>
          <p:nvPr/>
        </p:nvGrpSpPr>
        <p:grpSpPr>
          <a:xfrm>
            <a:off x="6208254" y="3489269"/>
            <a:ext cx="344144" cy="312304"/>
            <a:chOff x="4365173" y="3486801"/>
            <a:chExt cx="344144" cy="312304"/>
          </a:xfrm>
          <a:solidFill>
            <a:schemeClr val="bg1"/>
          </a:soli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4EFF17B-16A2-CC9B-28AD-BB5F073F1FAF}"/>
                </a:ext>
              </a:extLst>
            </p:cNvPr>
            <p:cNvSpPr/>
            <p:nvPr/>
          </p:nvSpPr>
          <p:spPr>
            <a:xfrm>
              <a:off x="4492448" y="3704197"/>
              <a:ext cx="36827" cy="36827"/>
            </a:xfrm>
            <a:custGeom>
              <a:avLst/>
              <a:gdLst>
                <a:gd name="connsiteX0" fmla="*/ 36828 w 36827"/>
                <a:gd name="connsiteY0" fmla="*/ 18414 h 36827"/>
                <a:gd name="connsiteX1" fmla="*/ 18414 w 36827"/>
                <a:gd name="connsiteY1" fmla="*/ 36828 h 36827"/>
                <a:gd name="connsiteX2" fmla="*/ 0 w 36827"/>
                <a:gd name="connsiteY2" fmla="*/ 18414 h 36827"/>
                <a:gd name="connsiteX3" fmla="*/ 18414 w 36827"/>
                <a:gd name="connsiteY3" fmla="*/ 0 h 36827"/>
                <a:gd name="connsiteX4" fmla="*/ 36828 w 36827"/>
                <a:gd name="connsiteY4" fmla="*/ 18414 h 3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27" h="36827">
                  <a:moveTo>
                    <a:pt x="36828" y="18414"/>
                  </a:moveTo>
                  <a:cubicBezTo>
                    <a:pt x="36828" y="28583"/>
                    <a:pt x="28583" y="36828"/>
                    <a:pt x="18414" y="36828"/>
                  </a:cubicBezTo>
                  <a:cubicBezTo>
                    <a:pt x="8244" y="36828"/>
                    <a:pt x="0" y="28583"/>
                    <a:pt x="0" y="18414"/>
                  </a:cubicBezTo>
                  <a:cubicBezTo>
                    <a:pt x="0" y="8244"/>
                    <a:pt x="8244" y="0"/>
                    <a:pt x="18414" y="0"/>
                  </a:cubicBezTo>
                  <a:cubicBezTo>
                    <a:pt x="28583" y="0"/>
                    <a:pt x="36828" y="8244"/>
                    <a:pt x="36828" y="18414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0498611-20F8-9BB1-2AF6-219B0A6A0D72}"/>
                </a:ext>
              </a:extLst>
            </p:cNvPr>
            <p:cNvSpPr/>
            <p:nvPr/>
          </p:nvSpPr>
          <p:spPr>
            <a:xfrm>
              <a:off x="4474075" y="3746095"/>
              <a:ext cx="73006" cy="36787"/>
            </a:xfrm>
            <a:custGeom>
              <a:avLst/>
              <a:gdLst>
                <a:gd name="connsiteX0" fmla="*/ 73006 w 73006"/>
                <a:gd name="connsiteY0" fmla="*/ 36787 h 36787"/>
                <a:gd name="connsiteX1" fmla="*/ 73006 w 73006"/>
                <a:gd name="connsiteY1" fmla="*/ 18373 h 36787"/>
                <a:gd name="connsiteX2" fmla="*/ 69356 w 73006"/>
                <a:gd name="connsiteY2" fmla="*/ 11032 h 36787"/>
                <a:gd name="connsiteX3" fmla="*/ 51551 w 73006"/>
                <a:gd name="connsiteY3" fmla="*/ 2271 h 36787"/>
                <a:gd name="connsiteX4" fmla="*/ 36503 w 73006"/>
                <a:gd name="connsiteY4" fmla="*/ 0 h 36787"/>
                <a:gd name="connsiteX5" fmla="*/ 21456 w 73006"/>
                <a:gd name="connsiteY5" fmla="*/ 2271 h 36787"/>
                <a:gd name="connsiteX6" fmla="*/ 3650 w 73006"/>
                <a:gd name="connsiteY6" fmla="*/ 11032 h 36787"/>
                <a:gd name="connsiteX7" fmla="*/ 0 w 73006"/>
                <a:gd name="connsiteY7" fmla="*/ 18373 h 36787"/>
                <a:gd name="connsiteX8" fmla="*/ 0 w 73006"/>
                <a:gd name="connsiteY8" fmla="*/ 36787 h 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006" h="36787">
                  <a:moveTo>
                    <a:pt x="73006" y="36787"/>
                  </a:moveTo>
                  <a:lnTo>
                    <a:pt x="73006" y="18373"/>
                  </a:lnTo>
                  <a:cubicBezTo>
                    <a:pt x="72946" y="15504"/>
                    <a:pt x="71608" y="12811"/>
                    <a:pt x="69356" y="11032"/>
                  </a:cubicBezTo>
                  <a:cubicBezTo>
                    <a:pt x="64065" y="6953"/>
                    <a:pt x="58010" y="3975"/>
                    <a:pt x="51551" y="2271"/>
                  </a:cubicBezTo>
                  <a:cubicBezTo>
                    <a:pt x="46675" y="775"/>
                    <a:pt x="41603" y="9"/>
                    <a:pt x="36503" y="0"/>
                  </a:cubicBezTo>
                  <a:cubicBezTo>
                    <a:pt x="31408" y="79"/>
                    <a:pt x="26347" y="842"/>
                    <a:pt x="21456" y="2271"/>
                  </a:cubicBezTo>
                  <a:cubicBezTo>
                    <a:pt x="15068" y="4163"/>
                    <a:pt x="9047" y="7125"/>
                    <a:pt x="3650" y="11032"/>
                  </a:cubicBezTo>
                  <a:cubicBezTo>
                    <a:pt x="1398" y="12811"/>
                    <a:pt x="60" y="15504"/>
                    <a:pt x="0" y="18373"/>
                  </a:cubicBezTo>
                  <a:lnTo>
                    <a:pt x="0" y="36787"/>
                  </a:ln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6859AF94-7D25-91F8-6656-FCF28F7E50EA}"/>
                </a:ext>
              </a:extLst>
            </p:cNvPr>
            <p:cNvSpPr/>
            <p:nvPr/>
          </p:nvSpPr>
          <p:spPr>
            <a:xfrm>
              <a:off x="4572998" y="3704197"/>
              <a:ext cx="36827" cy="36827"/>
            </a:xfrm>
            <a:custGeom>
              <a:avLst/>
              <a:gdLst>
                <a:gd name="connsiteX0" fmla="*/ 36828 w 36827"/>
                <a:gd name="connsiteY0" fmla="*/ 18414 h 36827"/>
                <a:gd name="connsiteX1" fmla="*/ 18414 w 36827"/>
                <a:gd name="connsiteY1" fmla="*/ 36828 h 36827"/>
                <a:gd name="connsiteX2" fmla="*/ 0 w 36827"/>
                <a:gd name="connsiteY2" fmla="*/ 18414 h 36827"/>
                <a:gd name="connsiteX3" fmla="*/ 18414 w 36827"/>
                <a:gd name="connsiteY3" fmla="*/ 0 h 36827"/>
                <a:gd name="connsiteX4" fmla="*/ 36828 w 36827"/>
                <a:gd name="connsiteY4" fmla="*/ 18414 h 3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27" h="36827">
                  <a:moveTo>
                    <a:pt x="36828" y="18414"/>
                  </a:moveTo>
                  <a:cubicBezTo>
                    <a:pt x="36828" y="28583"/>
                    <a:pt x="28583" y="36828"/>
                    <a:pt x="18414" y="36828"/>
                  </a:cubicBezTo>
                  <a:cubicBezTo>
                    <a:pt x="8244" y="36828"/>
                    <a:pt x="0" y="28583"/>
                    <a:pt x="0" y="18414"/>
                  </a:cubicBezTo>
                  <a:cubicBezTo>
                    <a:pt x="0" y="8244"/>
                    <a:pt x="8244" y="0"/>
                    <a:pt x="18414" y="0"/>
                  </a:cubicBezTo>
                  <a:cubicBezTo>
                    <a:pt x="28583" y="0"/>
                    <a:pt x="36828" y="8244"/>
                    <a:pt x="36828" y="18414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D8B381C-6A2E-3141-779C-9CC685603E00}"/>
                </a:ext>
              </a:extLst>
            </p:cNvPr>
            <p:cNvSpPr/>
            <p:nvPr/>
          </p:nvSpPr>
          <p:spPr>
            <a:xfrm>
              <a:off x="4555193" y="3746095"/>
              <a:ext cx="73006" cy="36787"/>
            </a:xfrm>
            <a:custGeom>
              <a:avLst/>
              <a:gdLst>
                <a:gd name="connsiteX0" fmla="*/ 73006 w 73006"/>
                <a:gd name="connsiteY0" fmla="*/ 36787 h 36787"/>
                <a:gd name="connsiteX1" fmla="*/ 73006 w 73006"/>
                <a:gd name="connsiteY1" fmla="*/ 18373 h 36787"/>
                <a:gd name="connsiteX2" fmla="*/ 69356 w 73006"/>
                <a:gd name="connsiteY2" fmla="*/ 11032 h 36787"/>
                <a:gd name="connsiteX3" fmla="*/ 51551 w 73006"/>
                <a:gd name="connsiteY3" fmla="*/ 2271 h 36787"/>
                <a:gd name="connsiteX4" fmla="*/ 36503 w 73006"/>
                <a:gd name="connsiteY4" fmla="*/ 0 h 36787"/>
                <a:gd name="connsiteX5" fmla="*/ 21456 w 73006"/>
                <a:gd name="connsiteY5" fmla="*/ 2271 h 36787"/>
                <a:gd name="connsiteX6" fmla="*/ 3650 w 73006"/>
                <a:gd name="connsiteY6" fmla="*/ 11032 h 36787"/>
                <a:gd name="connsiteX7" fmla="*/ 0 w 73006"/>
                <a:gd name="connsiteY7" fmla="*/ 18373 h 36787"/>
                <a:gd name="connsiteX8" fmla="*/ 0 w 73006"/>
                <a:gd name="connsiteY8" fmla="*/ 36787 h 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006" h="36787">
                  <a:moveTo>
                    <a:pt x="73006" y="36787"/>
                  </a:moveTo>
                  <a:lnTo>
                    <a:pt x="73006" y="18373"/>
                  </a:lnTo>
                  <a:cubicBezTo>
                    <a:pt x="72946" y="15504"/>
                    <a:pt x="71608" y="12811"/>
                    <a:pt x="69356" y="11032"/>
                  </a:cubicBezTo>
                  <a:cubicBezTo>
                    <a:pt x="64065" y="6953"/>
                    <a:pt x="58010" y="3975"/>
                    <a:pt x="51551" y="2271"/>
                  </a:cubicBezTo>
                  <a:cubicBezTo>
                    <a:pt x="46675" y="775"/>
                    <a:pt x="41603" y="9"/>
                    <a:pt x="36503" y="0"/>
                  </a:cubicBezTo>
                  <a:cubicBezTo>
                    <a:pt x="31408" y="79"/>
                    <a:pt x="26347" y="842"/>
                    <a:pt x="21456" y="2271"/>
                  </a:cubicBezTo>
                  <a:cubicBezTo>
                    <a:pt x="15068" y="4163"/>
                    <a:pt x="9047" y="7125"/>
                    <a:pt x="3650" y="11032"/>
                  </a:cubicBezTo>
                  <a:cubicBezTo>
                    <a:pt x="1398" y="12811"/>
                    <a:pt x="60" y="15504"/>
                    <a:pt x="0" y="18373"/>
                  </a:cubicBezTo>
                  <a:lnTo>
                    <a:pt x="0" y="36787"/>
                  </a:ln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79837994-518C-22A0-06A3-D605BDF487A2}"/>
                </a:ext>
              </a:extLst>
            </p:cNvPr>
            <p:cNvSpPr/>
            <p:nvPr/>
          </p:nvSpPr>
          <p:spPr>
            <a:xfrm>
              <a:off x="4654116" y="3704197"/>
              <a:ext cx="36827" cy="36827"/>
            </a:xfrm>
            <a:custGeom>
              <a:avLst/>
              <a:gdLst>
                <a:gd name="connsiteX0" fmla="*/ 36828 w 36827"/>
                <a:gd name="connsiteY0" fmla="*/ 18414 h 36827"/>
                <a:gd name="connsiteX1" fmla="*/ 18414 w 36827"/>
                <a:gd name="connsiteY1" fmla="*/ 36828 h 36827"/>
                <a:gd name="connsiteX2" fmla="*/ 0 w 36827"/>
                <a:gd name="connsiteY2" fmla="*/ 18414 h 36827"/>
                <a:gd name="connsiteX3" fmla="*/ 18414 w 36827"/>
                <a:gd name="connsiteY3" fmla="*/ 0 h 36827"/>
                <a:gd name="connsiteX4" fmla="*/ 36828 w 36827"/>
                <a:gd name="connsiteY4" fmla="*/ 18414 h 3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27" h="36827">
                  <a:moveTo>
                    <a:pt x="36828" y="18414"/>
                  </a:moveTo>
                  <a:cubicBezTo>
                    <a:pt x="36828" y="28583"/>
                    <a:pt x="28583" y="36828"/>
                    <a:pt x="18414" y="36828"/>
                  </a:cubicBezTo>
                  <a:cubicBezTo>
                    <a:pt x="8244" y="36828"/>
                    <a:pt x="0" y="28583"/>
                    <a:pt x="0" y="18414"/>
                  </a:cubicBezTo>
                  <a:cubicBezTo>
                    <a:pt x="0" y="8244"/>
                    <a:pt x="8244" y="0"/>
                    <a:pt x="18414" y="0"/>
                  </a:cubicBezTo>
                  <a:cubicBezTo>
                    <a:pt x="28583" y="0"/>
                    <a:pt x="36828" y="8244"/>
                    <a:pt x="36828" y="18414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35DA5493-E6AD-2DC4-0849-5819C6C81C8D}"/>
                </a:ext>
              </a:extLst>
            </p:cNvPr>
            <p:cNvSpPr/>
            <p:nvPr/>
          </p:nvSpPr>
          <p:spPr>
            <a:xfrm>
              <a:off x="4636311" y="3746095"/>
              <a:ext cx="73006" cy="36787"/>
            </a:xfrm>
            <a:custGeom>
              <a:avLst/>
              <a:gdLst>
                <a:gd name="connsiteX0" fmla="*/ 73006 w 73006"/>
                <a:gd name="connsiteY0" fmla="*/ 36787 h 36787"/>
                <a:gd name="connsiteX1" fmla="*/ 73006 w 73006"/>
                <a:gd name="connsiteY1" fmla="*/ 18373 h 36787"/>
                <a:gd name="connsiteX2" fmla="*/ 69356 w 73006"/>
                <a:gd name="connsiteY2" fmla="*/ 11032 h 36787"/>
                <a:gd name="connsiteX3" fmla="*/ 51551 w 73006"/>
                <a:gd name="connsiteY3" fmla="*/ 2271 h 36787"/>
                <a:gd name="connsiteX4" fmla="*/ 36503 w 73006"/>
                <a:gd name="connsiteY4" fmla="*/ 0 h 36787"/>
                <a:gd name="connsiteX5" fmla="*/ 21456 w 73006"/>
                <a:gd name="connsiteY5" fmla="*/ 2271 h 36787"/>
                <a:gd name="connsiteX6" fmla="*/ 3650 w 73006"/>
                <a:gd name="connsiteY6" fmla="*/ 11032 h 36787"/>
                <a:gd name="connsiteX7" fmla="*/ 0 w 73006"/>
                <a:gd name="connsiteY7" fmla="*/ 18373 h 36787"/>
                <a:gd name="connsiteX8" fmla="*/ 0 w 73006"/>
                <a:gd name="connsiteY8" fmla="*/ 36787 h 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006" h="36787">
                  <a:moveTo>
                    <a:pt x="73006" y="36787"/>
                  </a:moveTo>
                  <a:lnTo>
                    <a:pt x="73006" y="18373"/>
                  </a:lnTo>
                  <a:cubicBezTo>
                    <a:pt x="72946" y="15504"/>
                    <a:pt x="71608" y="12811"/>
                    <a:pt x="69356" y="11032"/>
                  </a:cubicBezTo>
                  <a:cubicBezTo>
                    <a:pt x="64065" y="6953"/>
                    <a:pt x="58010" y="3975"/>
                    <a:pt x="51551" y="2271"/>
                  </a:cubicBezTo>
                  <a:cubicBezTo>
                    <a:pt x="46675" y="775"/>
                    <a:pt x="41603" y="9"/>
                    <a:pt x="36503" y="0"/>
                  </a:cubicBezTo>
                  <a:cubicBezTo>
                    <a:pt x="31408" y="79"/>
                    <a:pt x="26347" y="842"/>
                    <a:pt x="21456" y="2271"/>
                  </a:cubicBezTo>
                  <a:cubicBezTo>
                    <a:pt x="15068" y="4163"/>
                    <a:pt x="9047" y="7125"/>
                    <a:pt x="3650" y="11032"/>
                  </a:cubicBezTo>
                  <a:cubicBezTo>
                    <a:pt x="1398" y="12811"/>
                    <a:pt x="60" y="15504"/>
                    <a:pt x="0" y="18373"/>
                  </a:cubicBezTo>
                  <a:lnTo>
                    <a:pt x="0" y="36787"/>
                  </a:ln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3862718E-312B-4632-2DCD-3B0A600015BB}"/>
                </a:ext>
              </a:extLst>
            </p:cNvPr>
            <p:cNvSpPr/>
            <p:nvPr/>
          </p:nvSpPr>
          <p:spPr>
            <a:xfrm>
              <a:off x="4407314" y="3528252"/>
              <a:ext cx="48184" cy="48184"/>
            </a:xfrm>
            <a:custGeom>
              <a:avLst/>
              <a:gdLst>
                <a:gd name="connsiteX0" fmla="*/ 48184 w 48184"/>
                <a:gd name="connsiteY0" fmla="*/ 24092 h 48184"/>
                <a:gd name="connsiteX1" fmla="*/ 24092 w 48184"/>
                <a:gd name="connsiteY1" fmla="*/ 48184 h 48184"/>
                <a:gd name="connsiteX2" fmla="*/ 0 w 48184"/>
                <a:gd name="connsiteY2" fmla="*/ 24092 h 48184"/>
                <a:gd name="connsiteX3" fmla="*/ 24092 w 48184"/>
                <a:gd name="connsiteY3" fmla="*/ 0 h 48184"/>
                <a:gd name="connsiteX4" fmla="*/ 48184 w 48184"/>
                <a:gd name="connsiteY4" fmla="*/ 24092 h 4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4" h="48184">
                  <a:moveTo>
                    <a:pt x="48184" y="24092"/>
                  </a:moveTo>
                  <a:cubicBezTo>
                    <a:pt x="48184" y="37398"/>
                    <a:pt x="37398" y="48184"/>
                    <a:pt x="24092" y="48184"/>
                  </a:cubicBezTo>
                  <a:cubicBezTo>
                    <a:pt x="10786" y="48184"/>
                    <a:pt x="0" y="37398"/>
                    <a:pt x="0" y="24092"/>
                  </a:cubicBezTo>
                  <a:cubicBezTo>
                    <a:pt x="0" y="10786"/>
                    <a:pt x="10786" y="0"/>
                    <a:pt x="24092" y="0"/>
                  </a:cubicBezTo>
                  <a:cubicBezTo>
                    <a:pt x="37398" y="0"/>
                    <a:pt x="48184" y="10786"/>
                    <a:pt x="48184" y="24092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6C7BE11-17F2-3584-FCA2-8EFA603ED3AC}"/>
                </a:ext>
              </a:extLst>
            </p:cNvPr>
            <p:cNvSpPr/>
            <p:nvPr/>
          </p:nvSpPr>
          <p:spPr>
            <a:xfrm>
              <a:off x="4365173" y="3541293"/>
              <a:ext cx="210073" cy="257812"/>
            </a:xfrm>
            <a:custGeom>
              <a:avLst/>
              <a:gdLst>
                <a:gd name="connsiteX0" fmla="*/ 208311 w 210073"/>
                <a:gd name="connsiteY0" fmla="*/ 1763 h 257812"/>
                <a:gd name="connsiteX1" fmla="*/ 199713 w 210073"/>
                <a:gd name="connsiteY1" fmla="*/ 1763 h 257812"/>
                <a:gd name="connsiteX2" fmla="*/ 147311 w 210073"/>
                <a:gd name="connsiteY2" fmla="*/ 54165 h 257812"/>
                <a:gd name="connsiteX3" fmla="*/ 135508 w 210073"/>
                <a:gd name="connsiteY3" fmla="*/ 57166 h 257812"/>
                <a:gd name="connsiteX4" fmla="*/ 119528 w 210073"/>
                <a:gd name="connsiteY4" fmla="*/ 82759 h 257812"/>
                <a:gd name="connsiteX5" fmla="*/ 114985 w 210073"/>
                <a:gd name="connsiteY5" fmla="*/ 63413 h 257812"/>
                <a:gd name="connsiteX6" fmla="*/ 111375 w 210073"/>
                <a:gd name="connsiteY6" fmla="*/ 56761 h 257812"/>
                <a:gd name="connsiteX7" fmla="*/ 86066 w 210073"/>
                <a:gd name="connsiteY7" fmla="*/ 43539 h 257812"/>
                <a:gd name="connsiteX8" fmla="*/ 66233 w 210073"/>
                <a:gd name="connsiteY8" fmla="*/ 41146 h 257812"/>
                <a:gd name="connsiteX9" fmla="*/ 46359 w 210073"/>
                <a:gd name="connsiteY9" fmla="*/ 44147 h 257812"/>
                <a:gd name="connsiteX10" fmla="*/ 21091 w 210073"/>
                <a:gd name="connsiteY10" fmla="*/ 57369 h 257812"/>
                <a:gd name="connsiteX11" fmla="*/ 17481 w 210073"/>
                <a:gd name="connsiteY11" fmla="*/ 64021 h 257812"/>
                <a:gd name="connsiteX12" fmla="*/ 0 w 210073"/>
                <a:gd name="connsiteY12" fmla="*/ 138650 h 257812"/>
                <a:gd name="connsiteX13" fmla="*/ 12168 w 210073"/>
                <a:gd name="connsiteY13" fmla="*/ 150817 h 257812"/>
                <a:gd name="connsiteX14" fmla="*/ 23605 w 210073"/>
                <a:gd name="connsiteY14" fmla="*/ 141813 h 257812"/>
                <a:gd name="connsiteX15" fmla="*/ 36260 w 210073"/>
                <a:gd name="connsiteY15" fmla="*/ 89451 h 257812"/>
                <a:gd name="connsiteX16" fmla="*/ 36260 w 210073"/>
                <a:gd name="connsiteY16" fmla="*/ 257812 h 257812"/>
                <a:gd name="connsiteX17" fmla="*/ 60230 w 210073"/>
                <a:gd name="connsiteY17" fmla="*/ 257812 h 257812"/>
                <a:gd name="connsiteX18" fmla="*/ 60230 w 210073"/>
                <a:gd name="connsiteY18" fmla="*/ 149479 h 257812"/>
                <a:gd name="connsiteX19" fmla="*/ 72398 w 210073"/>
                <a:gd name="connsiteY19" fmla="*/ 149479 h 257812"/>
                <a:gd name="connsiteX20" fmla="*/ 72398 w 210073"/>
                <a:gd name="connsiteY20" fmla="*/ 257812 h 257812"/>
                <a:gd name="connsiteX21" fmla="*/ 96328 w 210073"/>
                <a:gd name="connsiteY21" fmla="*/ 257812 h 257812"/>
                <a:gd name="connsiteX22" fmla="*/ 96328 w 210073"/>
                <a:gd name="connsiteY22" fmla="*/ 88681 h 257812"/>
                <a:gd name="connsiteX23" fmla="*/ 100789 w 210073"/>
                <a:gd name="connsiteY23" fmla="*/ 107744 h 257812"/>
                <a:gd name="connsiteX24" fmla="*/ 103182 w 210073"/>
                <a:gd name="connsiteY24" fmla="*/ 110786 h 257812"/>
                <a:gd name="connsiteX25" fmla="*/ 119406 w 210073"/>
                <a:gd name="connsiteY25" fmla="*/ 116504 h 257812"/>
                <a:gd name="connsiteX26" fmla="*/ 129140 w 210073"/>
                <a:gd name="connsiteY26" fmla="*/ 112083 h 257812"/>
                <a:gd name="connsiteX27" fmla="*/ 153881 w 210073"/>
                <a:gd name="connsiteY27" fmla="*/ 71524 h 257812"/>
                <a:gd name="connsiteX28" fmla="*/ 155544 w 210073"/>
                <a:gd name="connsiteY28" fmla="*/ 63129 h 257812"/>
                <a:gd name="connsiteX29" fmla="*/ 208271 w 210073"/>
                <a:gd name="connsiteY29" fmla="*/ 10402 h 257812"/>
                <a:gd name="connsiteX30" fmla="*/ 208311 w 210073"/>
                <a:gd name="connsiteY30" fmla="*/ 1763 h 25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0073" h="257812">
                  <a:moveTo>
                    <a:pt x="208311" y="1763"/>
                  </a:moveTo>
                  <a:cubicBezTo>
                    <a:pt x="205927" y="-588"/>
                    <a:pt x="202097" y="-588"/>
                    <a:pt x="199713" y="1763"/>
                  </a:cubicBezTo>
                  <a:lnTo>
                    <a:pt x="147311" y="54165"/>
                  </a:lnTo>
                  <a:cubicBezTo>
                    <a:pt x="143123" y="52983"/>
                    <a:pt x="138622" y="54127"/>
                    <a:pt x="135508" y="57166"/>
                  </a:cubicBezTo>
                  <a:cubicBezTo>
                    <a:pt x="134656" y="58018"/>
                    <a:pt x="119528" y="82759"/>
                    <a:pt x="119528" y="82759"/>
                  </a:cubicBezTo>
                  <a:lnTo>
                    <a:pt x="114985" y="63413"/>
                  </a:lnTo>
                  <a:cubicBezTo>
                    <a:pt x="114383" y="60918"/>
                    <a:pt x="113139" y="58625"/>
                    <a:pt x="111375" y="56761"/>
                  </a:cubicBezTo>
                  <a:cubicBezTo>
                    <a:pt x="103900" y="50718"/>
                    <a:pt x="95296" y="46223"/>
                    <a:pt x="86066" y="43539"/>
                  </a:cubicBezTo>
                  <a:cubicBezTo>
                    <a:pt x="79541" y="42143"/>
                    <a:pt x="72903" y="41342"/>
                    <a:pt x="66233" y="41146"/>
                  </a:cubicBezTo>
                  <a:cubicBezTo>
                    <a:pt x="59504" y="41249"/>
                    <a:pt x="52819" y="42259"/>
                    <a:pt x="46359" y="44147"/>
                  </a:cubicBezTo>
                  <a:cubicBezTo>
                    <a:pt x="37045" y="46589"/>
                    <a:pt x="28406" y="51109"/>
                    <a:pt x="21091" y="57369"/>
                  </a:cubicBezTo>
                  <a:cubicBezTo>
                    <a:pt x="19311" y="59222"/>
                    <a:pt x="18064" y="61519"/>
                    <a:pt x="17481" y="64021"/>
                  </a:cubicBezTo>
                  <a:cubicBezTo>
                    <a:pt x="17481" y="64021"/>
                    <a:pt x="0" y="137433"/>
                    <a:pt x="0" y="138650"/>
                  </a:cubicBezTo>
                  <a:cubicBezTo>
                    <a:pt x="0" y="145370"/>
                    <a:pt x="5448" y="150817"/>
                    <a:pt x="12168" y="150817"/>
                  </a:cubicBezTo>
                  <a:cubicBezTo>
                    <a:pt x="17553" y="150679"/>
                    <a:pt x="22206" y="147016"/>
                    <a:pt x="23605" y="141813"/>
                  </a:cubicBezTo>
                  <a:lnTo>
                    <a:pt x="36260" y="89451"/>
                  </a:lnTo>
                  <a:lnTo>
                    <a:pt x="36260" y="257812"/>
                  </a:lnTo>
                  <a:lnTo>
                    <a:pt x="60230" y="257812"/>
                  </a:lnTo>
                  <a:lnTo>
                    <a:pt x="60230" y="149479"/>
                  </a:lnTo>
                  <a:lnTo>
                    <a:pt x="72398" y="149479"/>
                  </a:lnTo>
                  <a:lnTo>
                    <a:pt x="72398" y="257812"/>
                  </a:lnTo>
                  <a:lnTo>
                    <a:pt x="96328" y="257812"/>
                  </a:lnTo>
                  <a:lnTo>
                    <a:pt x="96328" y="88681"/>
                  </a:lnTo>
                  <a:lnTo>
                    <a:pt x="100789" y="107744"/>
                  </a:lnTo>
                  <a:cubicBezTo>
                    <a:pt x="101099" y="109061"/>
                    <a:pt x="101974" y="110175"/>
                    <a:pt x="103182" y="110786"/>
                  </a:cubicBezTo>
                  <a:cubicBezTo>
                    <a:pt x="107846" y="114365"/>
                    <a:pt x="113528" y="116368"/>
                    <a:pt x="119406" y="116504"/>
                  </a:cubicBezTo>
                  <a:cubicBezTo>
                    <a:pt x="123233" y="117040"/>
                    <a:pt x="127025" y="115318"/>
                    <a:pt x="129140" y="112083"/>
                  </a:cubicBezTo>
                  <a:lnTo>
                    <a:pt x="153881" y="71524"/>
                  </a:lnTo>
                  <a:cubicBezTo>
                    <a:pt x="155462" y="69031"/>
                    <a:pt x="156056" y="66037"/>
                    <a:pt x="155544" y="63129"/>
                  </a:cubicBezTo>
                  <a:lnTo>
                    <a:pt x="208271" y="10402"/>
                  </a:lnTo>
                  <a:cubicBezTo>
                    <a:pt x="210659" y="8024"/>
                    <a:pt x="210677" y="4163"/>
                    <a:pt x="208311" y="1763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FF6B051-406D-E306-57B5-9338945D55D3}"/>
                </a:ext>
              </a:extLst>
            </p:cNvPr>
            <p:cNvSpPr/>
            <p:nvPr/>
          </p:nvSpPr>
          <p:spPr>
            <a:xfrm>
              <a:off x="4441627" y="3486801"/>
              <a:ext cx="231186" cy="166292"/>
            </a:xfrm>
            <a:custGeom>
              <a:avLst/>
              <a:gdLst>
                <a:gd name="connsiteX0" fmla="*/ 214963 w 231186"/>
                <a:gd name="connsiteY0" fmla="*/ 0 h 166292"/>
                <a:gd name="connsiteX1" fmla="*/ 16224 w 231186"/>
                <a:gd name="connsiteY1" fmla="*/ 0 h 166292"/>
                <a:gd name="connsiteX2" fmla="*/ 0 w 231186"/>
                <a:gd name="connsiteY2" fmla="*/ 16224 h 166292"/>
                <a:gd name="connsiteX3" fmla="*/ 0 w 231186"/>
                <a:gd name="connsiteY3" fmla="*/ 30825 h 166292"/>
                <a:gd name="connsiteX4" fmla="*/ 16224 w 231186"/>
                <a:gd name="connsiteY4" fmla="*/ 40559 h 166292"/>
                <a:gd name="connsiteX5" fmla="*/ 16224 w 231186"/>
                <a:gd name="connsiteY5" fmla="*/ 16224 h 166292"/>
                <a:gd name="connsiteX6" fmla="*/ 214963 w 231186"/>
                <a:gd name="connsiteY6" fmla="*/ 16224 h 166292"/>
                <a:gd name="connsiteX7" fmla="*/ 214963 w 231186"/>
                <a:gd name="connsiteY7" fmla="*/ 150069 h 166292"/>
                <a:gd name="connsiteX8" fmla="*/ 76535 w 231186"/>
                <a:gd name="connsiteY8" fmla="*/ 150069 h 166292"/>
                <a:gd name="connsiteX9" fmla="*/ 66639 w 231186"/>
                <a:gd name="connsiteY9" fmla="*/ 166292 h 166292"/>
                <a:gd name="connsiteX10" fmla="*/ 214963 w 231186"/>
                <a:gd name="connsiteY10" fmla="*/ 166292 h 166292"/>
                <a:gd name="connsiteX11" fmla="*/ 231187 w 231186"/>
                <a:gd name="connsiteY11" fmla="*/ 150069 h 166292"/>
                <a:gd name="connsiteX12" fmla="*/ 231187 w 231186"/>
                <a:gd name="connsiteY12" fmla="*/ 16224 h 166292"/>
                <a:gd name="connsiteX13" fmla="*/ 214963 w 231186"/>
                <a:gd name="connsiteY13" fmla="*/ 0 h 16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186" h="166292">
                  <a:moveTo>
                    <a:pt x="214963" y="0"/>
                  </a:moveTo>
                  <a:lnTo>
                    <a:pt x="16224" y="0"/>
                  </a:lnTo>
                  <a:cubicBezTo>
                    <a:pt x="7264" y="0"/>
                    <a:pt x="0" y="7264"/>
                    <a:pt x="0" y="16224"/>
                  </a:cubicBezTo>
                  <a:lnTo>
                    <a:pt x="0" y="30825"/>
                  </a:lnTo>
                  <a:cubicBezTo>
                    <a:pt x="6201" y="32513"/>
                    <a:pt x="11816" y="35882"/>
                    <a:pt x="16224" y="40559"/>
                  </a:cubicBezTo>
                  <a:lnTo>
                    <a:pt x="16224" y="16224"/>
                  </a:lnTo>
                  <a:lnTo>
                    <a:pt x="214963" y="16224"/>
                  </a:lnTo>
                  <a:lnTo>
                    <a:pt x="214963" y="150069"/>
                  </a:lnTo>
                  <a:lnTo>
                    <a:pt x="76535" y="150069"/>
                  </a:lnTo>
                  <a:lnTo>
                    <a:pt x="66639" y="166292"/>
                  </a:lnTo>
                  <a:lnTo>
                    <a:pt x="214963" y="166292"/>
                  </a:lnTo>
                  <a:cubicBezTo>
                    <a:pt x="223923" y="166292"/>
                    <a:pt x="231187" y="159028"/>
                    <a:pt x="231187" y="150069"/>
                  </a:cubicBezTo>
                  <a:lnTo>
                    <a:pt x="231187" y="16224"/>
                  </a:lnTo>
                  <a:cubicBezTo>
                    <a:pt x="231187" y="7264"/>
                    <a:pt x="223923" y="0"/>
                    <a:pt x="214963" y="0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5" name="图形 40" descr="剪贴板 纯色填充">
            <a:extLst>
              <a:ext uri="{FF2B5EF4-FFF2-40B4-BE49-F238E27FC236}">
                <a16:creationId xmlns:a16="http://schemas.microsoft.com/office/drawing/2014/main" id="{9687E300-EE62-888D-BA4F-8EEF7C1610A0}"/>
              </a:ext>
            </a:extLst>
          </p:cNvPr>
          <p:cNvSpPr/>
          <p:nvPr/>
        </p:nvSpPr>
        <p:spPr>
          <a:xfrm>
            <a:off x="5106314" y="2288687"/>
            <a:ext cx="185801" cy="239743"/>
          </a:xfrm>
          <a:custGeom>
            <a:avLst/>
            <a:gdLst>
              <a:gd name="connsiteX0" fmla="*/ 533400 w 590550"/>
              <a:gd name="connsiteY0" fmla="*/ 704850 h 762000"/>
              <a:gd name="connsiteX1" fmla="*/ 57150 w 590550"/>
              <a:gd name="connsiteY1" fmla="*/ 704850 h 762000"/>
              <a:gd name="connsiteX2" fmla="*/ 57150 w 590550"/>
              <a:gd name="connsiteY2" fmla="*/ 114300 h 762000"/>
              <a:gd name="connsiteX3" fmla="*/ 161925 w 590550"/>
              <a:gd name="connsiteY3" fmla="*/ 114300 h 762000"/>
              <a:gd name="connsiteX4" fmla="*/ 161925 w 590550"/>
              <a:gd name="connsiteY4" fmla="*/ 171450 h 762000"/>
              <a:gd name="connsiteX5" fmla="*/ 428625 w 590550"/>
              <a:gd name="connsiteY5" fmla="*/ 171450 h 762000"/>
              <a:gd name="connsiteX6" fmla="*/ 428625 w 590550"/>
              <a:gd name="connsiteY6" fmla="*/ 114300 h 762000"/>
              <a:gd name="connsiteX7" fmla="*/ 533400 w 590550"/>
              <a:gd name="connsiteY7" fmla="*/ 114300 h 762000"/>
              <a:gd name="connsiteX8" fmla="*/ 533400 w 590550"/>
              <a:gd name="connsiteY8" fmla="*/ 704850 h 762000"/>
              <a:gd name="connsiteX9" fmla="*/ 295275 w 590550"/>
              <a:gd name="connsiteY9" fmla="*/ 38100 h 762000"/>
              <a:gd name="connsiteX10" fmla="*/ 323850 w 590550"/>
              <a:gd name="connsiteY10" fmla="*/ 66675 h 762000"/>
              <a:gd name="connsiteX11" fmla="*/ 295275 w 590550"/>
              <a:gd name="connsiteY11" fmla="*/ 95250 h 762000"/>
              <a:gd name="connsiteX12" fmla="*/ 266700 w 590550"/>
              <a:gd name="connsiteY12" fmla="*/ 66675 h 762000"/>
              <a:gd name="connsiteX13" fmla="*/ 275273 w 590550"/>
              <a:gd name="connsiteY13" fmla="*/ 46672 h 762000"/>
              <a:gd name="connsiteX14" fmla="*/ 295275 w 590550"/>
              <a:gd name="connsiteY14" fmla="*/ 38100 h 762000"/>
              <a:gd name="connsiteX15" fmla="*/ 552450 w 590550"/>
              <a:gd name="connsiteY15" fmla="*/ 57150 h 762000"/>
              <a:gd name="connsiteX16" fmla="*/ 390525 w 590550"/>
              <a:gd name="connsiteY16" fmla="*/ 57150 h 762000"/>
              <a:gd name="connsiteX17" fmla="*/ 390525 w 590550"/>
              <a:gd name="connsiteY17" fmla="*/ 38100 h 762000"/>
              <a:gd name="connsiteX18" fmla="*/ 352425 w 590550"/>
              <a:gd name="connsiteY18" fmla="*/ 0 h 762000"/>
              <a:gd name="connsiteX19" fmla="*/ 238125 w 590550"/>
              <a:gd name="connsiteY19" fmla="*/ 0 h 762000"/>
              <a:gd name="connsiteX20" fmla="*/ 200025 w 590550"/>
              <a:gd name="connsiteY20" fmla="*/ 38100 h 762000"/>
              <a:gd name="connsiteX21" fmla="*/ 200025 w 590550"/>
              <a:gd name="connsiteY21" fmla="*/ 57150 h 762000"/>
              <a:gd name="connsiteX22" fmla="*/ 38100 w 590550"/>
              <a:gd name="connsiteY22" fmla="*/ 57150 h 762000"/>
              <a:gd name="connsiteX23" fmla="*/ 0 w 590550"/>
              <a:gd name="connsiteY23" fmla="*/ 95250 h 762000"/>
              <a:gd name="connsiteX24" fmla="*/ 0 w 590550"/>
              <a:gd name="connsiteY24" fmla="*/ 723900 h 762000"/>
              <a:gd name="connsiteX25" fmla="*/ 38100 w 590550"/>
              <a:gd name="connsiteY25" fmla="*/ 762000 h 762000"/>
              <a:gd name="connsiteX26" fmla="*/ 552450 w 590550"/>
              <a:gd name="connsiteY26" fmla="*/ 762000 h 762000"/>
              <a:gd name="connsiteX27" fmla="*/ 590550 w 590550"/>
              <a:gd name="connsiteY27" fmla="*/ 723900 h 762000"/>
              <a:gd name="connsiteX28" fmla="*/ 590550 w 590550"/>
              <a:gd name="connsiteY28" fmla="*/ 95250 h 762000"/>
              <a:gd name="connsiteX29" fmla="*/ 552450 w 590550"/>
              <a:gd name="connsiteY29" fmla="*/ 571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90550" h="762000">
                <a:moveTo>
                  <a:pt x="533400" y="704850"/>
                </a:moveTo>
                <a:lnTo>
                  <a:pt x="57150" y="704850"/>
                </a:lnTo>
                <a:lnTo>
                  <a:pt x="57150" y="114300"/>
                </a:lnTo>
                <a:lnTo>
                  <a:pt x="161925" y="114300"/>
                </a:lnTo>
                <a:lnTo>
                  <a:pt x="161925" y="171450"/>
                </a:lnTo>
                <a:lnTo>
                  <a:pt x="428625" y="171450"/>
                </a:lnTo>
                <a:lnTo>
                  <a:pt x="428625" y="114300"/>
                </a:lnTo>
                <a:lnTo>
                  <a:pt x="533400" y="114300"/>
                </a:lnTo>
                <a:lnTo>
                  <a:pt x="533400" y="704850"/>
                </a:lnTo>
                <a:close/>
                <a:moveTo>
                  <a:pt x="295275" y="38100"/>
                </a:moveTo>
                <a:cubicBezTo>
                  <a:pt x="311468" y="38100"/>
                  <a:pt x="323850" y="50483"/>
                  <a:pt x="323850" y="66675"/>
                </a:cubicBezTo>
                <a:cubicBezTo>
                  <a:pt x="323850" y="82868"/>
                  <a:pt x="311468" y="95250"/>
                  <a:pt x="295275" y="95250"/>
                </a:cubicBezTo>
                <a:cubicBezTo>
                  <a:pt x="279083" y="95250"/>
                  <a:pt x="266700" y="82868"/>
                  <a:pt x="266700" y="66675"/>
                </a:cubicBezTo>
                <a:cubicBezTo>
                  <a:pt x="266700" y="59055"/>
                  <a:pt x="269558" y="51435"/>
                  <a:pt x="275273" y="46672"/>
                </a:cubicBezTo>
                <a:cubicBezTo>
                  <a:pt x="280035" y="40958"/>
                  <a:pt x="287655" y="38100"/>
                  <a:pt x="295275" y="38100"/>
                </a:cubicBezTo>
                <a:close/>
                <a:moveTo>
                  <a:pt x="552450" y="57150"/>
                </a:moveTo>
                <a:lnTo>
                  <a:pt x="390525" y="57150"/>
                </a:lnTo>
                <a:lnTo>
                  <a:pt x="390525" y="38100"/>
                </a:lnTo>
                <a:cubicBezTo>
                  <a:pt x="390525" y="17145"/>
                  <a:pt x="373380" y="0"/>
                  <a:pt x="352425" y="0"/>
                </a:cubicBezTo>
                <a:lnTo>
                  <a:pt x="238125" y="0"/>
                </a:lnTo>
                <a:cubicBezTo>
                  <a:pt x="217170" y="0"/>
                  <a:pt x="200025" y="17145"/>
                  <a:pt x="200025" y="38100"/>
                </a:cubicBezTo>
                <a:lnTo>
                  <a:pt x="200025" y="57150"/>
                </a:lnTo>
                <a:lnTo>
                  <a:pt x="38100" y="57150"/>
                </a:lnTo>
                <a:cubicBezTo>
                  <a:pt x="17145" y="57150"/>
                  <a:pt x="0" y="74295"/>
                  <a:pt x="0" y="95250"/>
                </a:cubicBezTo>
                <a:lnTo>
                  <a:pt x="0" y="723900"/>
                </a:lnTo>
                <a:cubicBezTo>
                  <a:pt x="0" y="744855"/>
                  <a:pt x="17145" y="762000"/>
                  <a:pt x="38100" y="762000"/>
                </a:cubicBezTo>
                <a:lnTo>
                  <a:pt x="552450" y="762000"/>
                </a:lnTo>
                <a:cubicBezTo>
                  <a:pt x="573405" y="762000"/>
                  <a:pt x="590550" y="744855"/>
                  <a:pt x="590550" y="723900"/>
                </a:cubicBezTo>
                <a:lnTo>
                  <a:pt x="590550" y="95250"/>
                </a:lnTo>
                <a:cubicBezTo>
                  <a:pt x="590550" y="74295"/>
                  <a:pt x="573405" y="57150"/>
                  <a:pt x="552450" y="5715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5B61B5A-682F-6896-88EE-6A9FA3DB0F2C}"/>
              </a:ext>
            </a:extLst>
          </p:cNvPr>
          <p:cNvGrpSpPr/>
          <p:nvPr/>
        </p:nvGrpSpPr>
        <p:grpSpPr>
          <a:xfrm>
            <a:off x="6232201" y="2522515"/>
            <a:ext cx="385673" cy="385673"/>
            <a:chOff x="4389120" y="2520047"/>
            <a:chExt cx="385673" cy="385673"/>
          </a:xfrm>
          <a:solidFill>
            <a:schemeClr val="bg1"/>
          </a:solidFill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DDACEC66-2CBC-8870-D49A-1FDD8B941AD7}"/>
                </a:ext>
              </a:extLst>
            </p:cNvPr>
            <p:cNvSpPr/>
            <p:nvPr/>
          </p:nvSpPr>
          <p:spPr>
            <a:xfrm>
              <a:off x="4389120" y="2520047"/>
              <a:ext cx="385673" cy="385673"/>
            </a:xfrm>
            <a:custGeom>
              <a:avLst/>
              <a:gdLst>
                <a:gd name="connsiteX0" fmla="*/ 192837 w 385673"/>
                <a:gd name="connsiteY0" fmla="*/ 355226 h 385673"/>
                <a:gd name="connsiteX1" fmla="*/ 30448 w 385673"/>
                <a:gd name="connsiteY1" fmla="*/ 192837 h 385673"/>
                <a:gd name="connsiteX2" fmla="*/ 192837 w 385673"/>
                <a:gd name="connsiteY2" fmla="*/ 30448 h 385673"/>
                <a:gd name="connsiteX3" fmla="*/ 355226 w 385673"/>
                <a:gd name="connsiteY3" fmla="*/ 192837 h 385673"/>
                <a:gd name="connsiteX4" fmla="*/ 192837 w 385673"/>
                <a:gd name="connsiteY4" fmla="*/ 355226 h 385673"/>
                <a:gd name="connsiteX5" fmla="*/ 192837 w 385673"/>
                <a:gd name="connsiteY5" fmla="*/ 0 h 385673"/>
                <a:gd name="connsiteX6" fmla="*/ 0 w 385673"/>
                <a:gd name="connsiteY6" fmla="*/ 192837 h 385673"/>
                <a:gd name="connsiteX7" fmla="*/ 192837 w 385673"/>
                <a:gd name="connsiteY7" fmla="*/ 385674 h 385673"/>
                <a:gd name="connsiteX8" fmla="*/ 385674 w 385673"/>
                <a:gd name="connsiteY8" fmla="*/ 192837 h 385673"/>
                <a:gd name="connsiteX9" fmla="*/ 192837 w 385673"/>
                <a:gd name="connsiteY9" fmla="*/ 0 h 38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673" h="385673">
                  <a:moveTo>
                    <a:pt x="192837" y="355226"/>
                  </a:moveTo>
                  <a:cubicBezTo>
                    <a:pt x="103523" y="355226"/>
                    <a:pt x="30448" y="282151"/>
                    <a:pt x="30448" y="192837"/>
                  </a:cubicBezTo>
                  <a:cubicBezTo>
                    <a:pt x="30448" y="103523"/>
                    <a:pt x="103523" y="30448"/>
                    <a:pt x="192837" y="30448"/>
                  </a:cubicBezTo>
                  <a:cubicBezTo>
                    <a:pt x="282151" y="30448"/>
                    <a:pt x="355226" y="103523"/>
                    <a:pt x="355226" y="192837"/>
                  </a:cubicBezTo>
                  <a:cubicBezTo>
                    <a:pt x="355226" y="282151"/>
                    <a:pt x="282151" y="355226"/>
                    <a:pt x="192837" y="355226"/>
                  </a:cubicBezTo>
                  <a:close/>
                  <a:moveTo>
                    <a:pt x="192837" y="0"/>
                  </a:moveTo>
                  <a:cubicBezTo>
                    <a:pt x="86269" y="0"/>
                    <a:pt x="0" y="86269"/>
                    <a:pt x="0" y="192837"/>
                  </a:cubicBezTo>
                  <a:cubicBezTo>
                    <a:pt x="0" y="299405"/>
                    <a:pt x="86269" y="385674"/>
                    <a:pt x="192837" y="385674"/>
                  </a:cubicBezTo>
                  <a:cubicBezTo>
                    <a:pt x="299405" y="385674"/>
                    <a:pt x="385674" y="299405"/>
                    <a:pt x="385674" y="192837"/>
                  </a:cubicBezTo>
                  <a:cubicBezTo>
                    <a:pt x="385674" y="86269"/>
                    <a:pt x="299405" y="0"/>
                    <a:pt x="192837" y="0"/>
                  </a:cubicBez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11776B85-9583-64E7-3B04-42C9E7688FDE}"/>
                </a:ext>
              </a:extLst>
            </p:cNvPr>
            <p:cNvSpPr/>
            <p:nvPr/>
          </p:nvSpPr>
          <p:spPr>
            <a:xfrm>
              <a:off x="4571808" y="2611391"/>
              <a:ext cx="88806" cy="180150"/>
            </a:xfrm>
            <a:custGeom>
              <a:avLst/>
              <a:gdLst>
                <a:gd name="connsiteX0" fmla="*/ 20299 w 88806"/>
                <a:gd name="connsiteY0" fmla="*/ 0 h 180150"/>
                <a:gd name="connsiteX1" fmla="*/ 0 w 88806"/>
                <a:gd name="connsiteY1" fmla="*/ 0 h 180150"/>
                <a:gd name="connsiteX2" fmla="*/ 0 w 88806"/>
                <a:gd name="connsiteY2" fmla="*/ 101493 h 180150"/>
                <a:gd name="connsiteX3" fmla="*/ 3045 w 88806"/>
                <a:gd name="connsiteY3" fmla="*/ 108598 h 180150"/>
                <a:gd name="connsiteX4" fmla="*/ 74597 w 88806"/>
                <a:gd name="connsiteY4" fmla="*/ 180150 h 180150"/>
                <a:gd name="connsiteX5" fmla="*/ 88806 w 88806"/>
                <a:gd name="connsiteY5" fmla="*/ 165941 h 180150"/>
                <a:gd name="connsiteX6" fmla="*/ 20299 w 88806"/>
                <a:gd name="connsiteY6" fmla="*/ 97433 h 180150"/>
                <a:gd name="connsiteX7" fmla="*/ 20299 w 88806"/>
                <a:gd name="connsiteY7" fmla="*/ 0 h 18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806" h="180150">
                  <a:moveTo>
                    <a:pt x="20299" y="0"/>
                  </a:moveTo>
                  <a:lnTo>
                    <a:pt x="0" y="0"/>
                  </a:lnTo>
                  <a:lnTo>
                    <a:pt x="0" y="101493"/>
                  </a:lnTo>
                  <a:cubicBezTo>
                    <a:pt x="0" y="104538"/>
                    <a:pt x="1015" y="107075"/>
                    <a:pt x="3045" y="108598"/>
                  </a:cubicBezTo>
                  <a:lnTo>
                    <a:pt x="74597" y="180150"/>
                  </a:lnTo>
                  <a:lnTo>
                    <a:pt x="88806" y="165941"/>
                  </a:lnTo>
                  <a:lnTo>
                    <a:pt x="20299" y="97433"/>
                  </a:lnTo>
                  <a:lnTo>
                    <a:pt x="20299" y="0"/>
                  </a:ln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4C71943-BEC5-0374-8F00-3F4C579237D7}"/>
                </a:ext>
              </a:extLst>
            </p:cNvPr>
            <p:cNvSpPr/>
            <p:nvPr/>
          </p:nvSpPr>
          <p:spPr>
            <a:xfrm>
              <a:off x="4571808" y="2570794"/>
              <a:ext cx="20298" cy="20298"/>
            </a:xfrm>
            <a:custGeom>
              <a:avLst/>
              <a:gdLst>
                <a:gd name="connsiteX0" fmla="*/ 20299 w 20298"/>
                <a:gd name="connsiteY0" fmla="*/ 10149 h 20298"/>
                <a:gd name="connsiteX1" fmla="*/ 10149 w 20298"/>
                <a:gd name="connsiteY1" fmla="*/ 20299 h 20298"/>
                <a:gd name="connsiteX2" fmla="*/ 0 w 20298"/>
                <a:gd name="connsiteY2" fmla="*/ 10149 h 20298"/>
                <a:gd name="connsiteX3" fmla="*/ 10149 w 20298"/>
                <a:gd name="connsiteY3" fmla="*/ 0 h 20298"/>
                <a:gd name="connsiteX4" fmla="*/ 20299 w 20298"/>
                <a:gd name="connsiteY4" fmla="*/ 10149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" h="20298">
                  <a:moveTo>
                    <a:pt x="20299" y="10149"/>
                  </a:moveTo>
                  <a:cubicBezTo>
                    <a:pt x="20299" y="15755"/>
                    <a:pt x="15755" y="20299"/>
                    <a:pt x="10149" y="20299"/>
                  </a:cubicBezTo>
                  <a:cubicBezTo>
                    <a:pt x="4544" y="20299"/>
                    <a:pt x="0" y="15755"/>
                    <a:pt x="0" y="10149"/>
                  </a:cubicBezTo>
                  <a:cubicBezTo>
                    <a:pt x="0" y="4544"/>
                    <a:pt x="4544" y="0"/>
                    <a:pt x="10149" y="0"/>
                  </a:cubicBezTo>
                  <a:cubicBezTo>
                    <a:pt x="15755" y="0"/>
                    <a:pt x="20299" y="4544"/>
                    <a:pt x="20299" y="10149"/>
                  </a:cubicBez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C2286690-1ADE-D169-4C47-35AA860AFBE6}"/>
                </a:ext>
              </a:extLst>
            </p:cNvPr>
            <p:cNvSpPr/>
            <p:nvPr/>
          </p:nvSpPr>
          <p:spPr>
            <a:xfrm>
              <a:off x="4571808" y="2834676"/>
              <a:ext cx="20298" cy="20298"/>
            </a:xfrm>
            <a:custGeom>
              <a:avLst/>
              <a:gdLst>
                <a:gd name="connsiteX0" fmla="*/ 20299 w 20298"/>
                <a:gd name="connsiteY0" fmla="*/ 10149 h 20298"/>
                <a:gd name="connsiteX1" fmla="*/ 10149 w 20298"/>
                <a:gd name="connsiteY1" fmla="*/ 20299 h 20298"/>
                <a:gd name="connsiteX2" fmla="*/ 0 w 20298"/>
                <a:gd name="connsiteY2" fmla="*/ 10149 h 20298"/>
                <a:gd name="connsiteX3" fmla="*/ 10149 w 20298"/>
                <a:gd name="connsiteY3" fmla="*/ 0 h 20298"/>
                <a:gd name="connsiteX4" fmla="*/ 20299 w 20298"/>
                <a:gd name="connsiteY4" fmla="*/ 10149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" h="20298">
                  <a:moveTo>
                    <a:pt x="20299" y="10149"/>
                  </a:moveTo>
                  <a:cubicBezTo>
                    <a:pt x="20299" y="15755"/>
                    <a:pt x="15755" y="20299"/>
                    <a:pt x="10149" y="20299"/>
                  </a:cubicBezTo>
                  <a:cubicBezTo>
                    <a:pt x="4544" y="20299"/>
                    <a:pt x="0" y="15755"/>
                    <a:pt x="0" y="10149"/>
                  </a:cubicBezTo>
                  <a:cubicBezTo>
                    <a:pt x="0" y="4544"/>
                    <a:pt x="4544" y="0"/>
                    <a:pt x="10149" y="0"/>
                  </a:cubicBezTo>
                  <a:cubicBezTo>
                    <a:pt x="15755" y="0"/>
                    <a:pt x="20299" y="4544"/>
                    <a:pt x="20299" y="10149"/>
                  </a:cubicBez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7BA70C7-EDC1-90CA-4AD5-9AF4CD2A15FA}"/>
                </a:ext>
              </a:extLst>
            </p:cNvPr>
            <p:cNvSpPr/>
            <p:nvPr/>
          </p:nvSpPr>
          <p:spPr>
            <a:xfrm>
              <a:off x="4439867" y="2702735"/>
              <a:ext cx="20298" cy="20298"/>
            </a:xfrm>
            <a:custGeom>
              <a:avLst/>
              <a:gdLst>
                <a:gd name="connsiteX0" fmla="*/ 20299 w 20298"/>
                <a:gd name="connsiteY0" fmla="*/ 10149 h 20298"/>
                <a:gd name="connsiteX1" fmla="*/ 10149 w 20298"/>
                <a:gd name="connsiteY1" fmla="*/ 20299 h 20298"/>
                <a:gd name="connsiteX2" fmla="*/ 0 w 20298"/>
                <a:gd name="connsiteY2" fmla="*/ 10149 h 20298"/>
                <a:gd name="connsiteX3" fmla="*/ 10149 w 20298"/>
                <a:gd name="connsiteY3" fmla="*/ 0 h 20298"/>
                <a:gd name="connsiteX4" fmla="*/ 20299 w 20298"/>
                <a:gd name="connsiteY4" fmla="*/ 10149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" h="20298">
                  <a:moveTo>
                    <a:pt x="20299" y="10149"/>
                  </a:moveTo>
                  <a:cubicBezTo>
                    <a:pt x="20299" y="15755"/>
                    <a:pt x="15755" y="20299"/>
                    <a:pt x="10149" y="20299"/>
                  </a:cubicBezTo>
                  <a:cubicBezTo>
                    <a:pt x="4544" y="20299"/>
                    <a:pt x="0" y="15755"/>
                    <a:pt x="0" y="10149"/>
                  </a:cubicBezTo>
                  <a:cubicBezTo>
                    <a:pt x="0" y="4544"/>
                    <a:pt x="4544" y="0"/>
                    <a:pt x="10149" y="0"/>
                  </a:cubicBezTo>
                  <a:cubicBezTo>
                    <a:pt x="15755" y="0"/>
                    <a:pt x="20299" y="4544"/>
                    <a:pt x="20299" y="10149"/>
                  </a:cubicBez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E4DBB0C7-9027-0833-03BC-64EF07E88EC1}"/>
                </a:ext>
              </a:extLst>
            </p:cNvPr>
            <p:cNvSpPr/>
            <p:nvPr/>
          </p:nvSpPr>
          <p:spPr>
            <a:xfrm>
              <a:off x="4703749" y="2702735"/>
              <a:ext cx="20298" cy="20298"/>
            </a:xfrm>
            <a:custGeom>
              <a:avLst/>
              <a:gdLst>
                <a:gd name="connsiteX0" fmla="*/ 20299 w 20298"/>
                <a:gd name="connsiteY0" fmla="*/ 10149 h 20298"/>
                <a:gd name="connsiteX1" fmla="*/ 10149 w 20298"/>
                <a:gd name="connsiteY1" fmla="*/ 20299 h 20298"/>
                <a:gd name="connsiteX2" fmla="*/ 0 w 20298"/>
                <a:gd name="connsiteY2" fmla="*/ 10149 h 20298"/>
                <a:gd name="connsiteX3" fmla="*/ 10149 w 20298"/>
                <a:gd name="connsiteY3" fmla="*/ 0 h 20298"/>
                <a:gd name="connsiteX4" fmla="*/ 20299 w 20298"/>
                <a:gd name="connsiteY4" fmla="*/ 10149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" h="20298">
                  <a:moveTo>
                    <a:pt x="20299" y="10149"/>
                  </a:moveTo>
                  <a:cubicBezTo>
                    <a:pt x="20299" y="15755"/>
                    <a:pt x="15755" y="20299"/>
                    <a:pt x="10149" y="20299"/>
                  </a:cubicBezTo>
                  <a:cubicBezTo>
                    <a:pt x="4544" y="20299"/>
                    <a:pt x="0" y="15755"/>
                    <a:pt x="0" y="10149"/>
                  </a:cubicBezTo>
                  <a:cubicBezTo>
                    <a:pt x="0" y="4544"/>
                    <a:pt x="4544" y="0"/>
                    <a:pt x="10149" y="0"/>
                  </a:cubicBezTo>
                  <a:cubicBezTo>
                    <a:pt x="15755" y="0"/>
                    <a:pt x="20299" y="4544"/>
                    <a:pt x="20299" y="10149"/>
                  </a:cubicBez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101CE65-AFA9-5A01-FC19-A7C3DB4B99BC}"/>
              </a:ext>
            </a:extLst>
          </p:cNvPr>
          <p:cNvGrpSpPr/>
          <p:nvPr/>
        </p:nvGrpSpPr>
        <p:grpSpPr>
          <a:xfrm>
            <a:off x="7465200" y="2531824"/>
            <a:ext cx="238531" cy="305320"/>
            <a:chOff x="5557605" y="3075847"/>
            <a:chExt cx="595312" cy="762000"/>
          </a:xfrm>
          <a:solidFill>
            <a:schemeClr val="bg1"/>
          </a:solidFill>
        </p:grpSpPr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F721C8E-4804-0735-F1CD-0B82EB70810D}"/>
                </a:ext>
              </a:extLst>
            </p:cNvPr>
            <p:cNvSpPr/>
            <p:nvPr/>
          </p:nvSpPr>
          <p:spPr>
            <a:xfrm>
              <a:off x="5557605" y="3361597"/>
              <a:ext cx="595312" cy="476250"/>
            </a:xfrm>
            <a:custGeom>
              <a:avLst/>
              <a:gdLst>
                <a:gd name="connsiteX0" fmla="*/ 595312 w 595312"/>
                <a:gd name="connsiteY0" fmla="*/ 201930 h 476250"/>
                <a:gd name="connsiteX1" fmla="*/ 457200 w 595312"/>
                <a:gd name="connsiteY1" fmla="*/ 57150 h 476250"/>
                <a:gd name="connsiteX2" fmla="*/ 457200 w 595312"/>
                <a:gd name="connsiteY2" fmla="*/ 0 h 476250"/>
                <a:gd name="connsiteX3" fmla="*/ 0 w 595312"/>
                <a:gd name="connsiteY3" fmla="*/ 0 h 476250"/>
                <a:gd name="connsiteX4" fmla="*/ 0 w 595312"/>
                <a:gd name="connsiteY4" fmla="*/ 438150 h 476250"/>
                <a:gd name="connsiteX5" fmla="*/ 38100 w 595312"/>
                <a:gd name="connsiteY5" fmla="*/ 476250 h 476250"/>
                <a:gd name="connsiteX6" fmla="*/ 419100 w 595312"/>
                <a:gd name="connsiteY6" fmla="*/ 476250 h 476250"/>
                <a:gd name="connsiteX7" fmla="*/ 457200 w 595312"/>
                <a:gd name="connsiteY7" fmla="*/ 438150 h 476250"/>
                <a:gd name="connsiteX8" fmla="*/ 457200 w 595312"/>
                <a:gd name="connsiteY8" fmla="*/ 347663 h 476250"/>
                <a:gd name="connsiteX9" fmla="*/ 595312 w 595312"/>
                <a:gd name="connsiteY9" fmla="*/ 201930 h 476250"/>
                <a:gd name="connsiteX10" fmla="*/ 458153 w 595312"/>
                <a:gd name="connsiteY10" fmla="*/ 290513 h 476250"/>
                <a:gd name="connsiteX11" fmla="*/ 458153 w 595312"/>
                <a:gd name="connsiteY11" fmla="*/ 114300 h 476250"/>
                <a:gd name="connsiteX12" fmla="*/ 539115 w 595312"/>
                <a:gd name="connsiteY12" fmla="*/ 201930 h 476250"/>
                <a:gd name="connsiteX13" fmla="*/ 458153 w 595312"/>
                <a:gd name="connsiteY13" fmla="*/ 290513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5312" h="476250">
                  <a:moveTo>
                    <a:pt x="595312" y="201930"/>
                  </a:moveTo>
                  <a:cubicBezTo>
                    <a:pt x="595312" y="123825"/>
                    <a:pt x="534353" y="60960"/>
                    <a:pt x="457200" y="57150"/>
                  </a:cubicBezTo>
                  <a:lnTo>
                    <a:pt x="457200" y="0"/>
                  </a:lnTo>
                  <a:lnTo>
                    <a:pt x="0" y="0"/>
                  </a:lnTo>
                  <a:lnTo>
                    <a:pt x="0" y="438150"/>
                  </a:lnTo>
                  <a:cubicBezTo>
                    <a:pt x="0" y="459105"/>
                    <a:pt x="17145" y="476250"/>
                    <a:pt x="38100" y="476250"/>
                  </a:cubicBezTo>
                  <a:lnTo>
                    <a:pt x="419100" y="476250"/>
                  </a:lnTo>
                  <a:cubicBezTo>
                    <a:pt x="440055" y="476250"/>
                    <a:pt x="457200" y="459105"/>
                    <a:pt x="457200" y="438150"/>
                  </a:cubicBezTo>
                  <a:lnTo>
                    <a:pt x="457200" y="347663"/>
                  </a:lnTo>
                  <a:cubicBezTo>
                    <a:pt x="534353" y="343853"/>
                    <a:pt x="595312" y="280035"/>
                    <a:pt x="595312" y="201930"/>
                  </a:cubicBezTo>
                  <a:close/>
                  <a:moveTo>
                    <a:pt x="458153" y="290513"/>
                  </a:moveTo>
                  <a:lnTo>
                    <a:pt x="458153" y="114300"/>
                  </a:lnTo>
                  <a:cubicBezTo>
                    <a:pt x="503872" y="118110"/>
                    <a:pt x="539115" y="156210"/>
                    <a:pt x="539115" y="201930"/>
                  </a:cubicBezTo>
                  <a:cubicBezTo>
                    <a:pt x="539115" y="247650"/>
                    <a:pt x="502920" y="286703"/>
                    <a:pt x="458153" y="290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0640646E-7FDC-D274-AADA-8B0269387F5E}"/>
                </a:ext>
              </a:extLst>
            </p:cNvPr>
            <p:cNvSpPr/>
            <p:nvPr/>
          </p:nvSpPr>
          <p:spPr>
            <a:xfrm>
              <a:off x="5749057" y="3075847"/>
              <a:ext cx="66675" cy="172402"/>
            </a:xfrm>
            <a:custGeom>
              <a:avLst/>
              <a:gdLst>
                <a:gd name="connsiteX0" fmla="*/ 20003 w 66675"/>
                <a:gd name="connsiteY0" fmla="*/ 100013 h 172402"/>
                <a:gd name="connsiteX1" fmla="*/ 28575 w 66675"/>
                <a:gd name="connsiteY1" fmla="*/ 120015 h 172402"/>
                <a:gd name="connsiteX2" fmla="*/ 20003 w 66675"/>
                <a:gd name="connsiteY2" fmla="*/ 140018 h 172402"/>
                <a:gd name="connsiteX3" fmla="*/ 20003 w 66675"/>
                <a:gd name="connsiteY3" fmla="*/ 166688 h 172402"/>
                <a:gd name="connsiteX4" fmla="*/ 33338 w 66675"/>
                <a:gd name="connsiteY4" fmla="*/ 172403 h 172402"/>
                <a:gd name="connsiteX5" fmla="*/ 46673 w 66675"/>
                <a:gd name="connsiteY5" fmla="*/ 166688 h 172402"/>
                <a:gd name="connsiteX6" fmla="*/ 66675 w 66675"/>
                <a:gd name="connsiteY6" fmla="*/ 119063 h 172402"/>
                <a:gd name="connsiteX7" fmla="*/ 46673 w 66675"/>
                <a:gd name="connsiteY7" fmla="*/ 72390 h 172402"/>
                <a:gd name="connsiteX8" fmla="*/ 46673 w 66675"/>
                <a:gd name="connsiteY8" fmla="*/ 72390 h 172402"/>
                <a:gd name="connsiteX9" fmla="*/ 46673 w 66675"/>
                <a:gd name="connsiteY9" fmla="*/ 32385 h 172402"/>
                <a:gd name="connsiteX10" fmla="*/ 46673 w 66675"/>
                <a:gd name="connsiteY10" fmla="*/ 5715 h 172402"/>
                <a:gd name="connsiteX11" fmla="*/ 20003 w 66675"/>
                <a:gd name="connsiteY11" fmla="*/ 5715 h 172402"/>
                <a:gd name="connsiteX12" fmla="*/ 20003 w 66675"/>
                <a:gd name="connsiteY12" fmla="*/ 100013 h 172402"/>
                <a:gd name="connsiteX13" fmla="*/ 20003 w 66675"/>
                <a:gd name="connsiteY13" fmla="*/ 100013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75" h="172402">
                  <a:moveTo>
                    <a:pt x="20003" y="100013"/>
                  </a:moveTo>
                  <a:cubicBezTo>
                    <a:pt x="25718" y="105728"/>
                    <a:pt x="28575" y="112395"/>
                    <a:pt x="28575" y="120015"/>
                  </a:cubicBezTo>
                  <a:cubicBezTo>
                    <a:pt x="28575" y="127635"/>
                    <a:pt x="25718" y="135255"/>
                    <a:pt x="20003" y="140018"/>
                  </a:cubicBezTo>
                  <a:cubicBezTo>
                    <a:pt x="12382" y="147638"/>
                    <a:pt x="12382" y="159068"/>
                    <a:pt x="20003" y="166688"/>
                  </a:cubicBezTo>
                  <a:cubicBezTo>
                    <a:pt x="23813" y="170498"/>
                    <a:pt x="28575" y="172403"/>
                    <a:pt x="33338" y="172403"/>
                  </a:cubicBezTo>
                  <a:cubicBezTo>
                    <a:pt x="38100" y="172403"/>
                    <a:pt x="42863" y="170498"/>
                    <a:pt x="46673" y="166688"/>
                  </a:cubicBezTo>
                  <a:cubicBezTo>
                    <a:pt x="59055" y="154305"/>
                    <a:pt x="66675" y="137160"/>
                    <a:pt x="66675" y="119063"/>
                  </a:cubicBezTo>
                  <a:cubicBezTo>
                    <a:pt x="66675" y="100965"/>
                    <a:pt x="60007" y="84772"/>
                    <a:pt x="46673" y="72390"/>
                  </a:cubicBezTo>
                  <a:cubicBezTo>
                    <a:pt x="46673" y="72390"/>
                    <a:pt x="46673" y="72390"/>
                    <a:pt x="46673" y="72390"/>
                  </a:cubicBezTo>
                  <a:cubicBezTo>
                    <a:pt x="35243" y="60960"/>
                    <a:pt x="35243" y="42862"/>
                    <a:pt x="46673" y="32385"/>
                  </a:cubicBezTo>
                  <a:cubicBezTo>
                    <a:pt x="54293" y="24765"/>
                    <a:pt x="54293" y="13335"/>
                    <a:pt x="46673" y="5715"/>
                  </a:cubicBezTo>
                  <a:cubicBezTo>
                    <a:pt x="39053" y="-1905"/>
                    <a:pt x="27623" y="-1905"/>
                    <a:pt x="20003" y="5715"/>
                  </a:cubicBezTo>
                  <a:cubicBezTo>
                    <a:pt x="-6668" y="31433"/>
                    <a:pt x="-6668" y="74295"/>
                    <a:pt x="20003" y="100013"/>
                  </a:cubicBezTo>
                  <a:cubicBezTo>
                    <a:pt x="20003" y="100013"/>
                    <a:pt x="20003" y="100013"/>
                    <a:pt x="20003" y="1000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6ECF5F8A-43DE-D011-1520-6FD50BBBD98B}"/>
                </a:ext>
              </a:extLst>
            </p:cNvPr>
            <p:cNvSpPr/>
            <p:nvPr/>
          </p:nvSpPr>
          <p:spPr>
            <a:xfrm>
              <a:off x="5852880" y="3131092"/>
              <a:ext cx="65960" cy="172402"/>
            </a:xfrm>
            <a:custGeom>
              <a:avLst/>
              <a:gdLst>
                <a:gd name="connsiteX0" fmla="*/ 20002 w 65960"/>
                <a:gd name="connsiteY0" fmla="*/ 100012 h 172402"/>
                <a:gd name="connsiteX1" fmla="*/ 20002 w 65960"/>
                <a:gd name="connsiteY1" fmla="*/ 140018 h 172402"/>
                <a:gd name="connsiteX2" fmla="*/ 20002 w 65960"/>
                <a:gd name="connsiteY2" fmla="*/ 166687 h 172402"/>
                <a:gd name="connsiteX3" fmla="*/ 33338 w 65960"/>
                <a:gd name="connsiteY3" fmla="*/ 172403 h 172402"/>
                <a:gd name="connsiteX4" fmla="*/ 46672 w 65960"/>
                <a:gd name="connsiteY4" fmla="*/ 166687 h 172402"/>
                <a:gd name="connsiteX5" fmla="*/ 46672 w 65960"/>
                <a:gd name="connsiteY5" fmla="*/ 72390 h 172402"/>
                <a:gd name="connsiteX6" fmla="*/ 46672 w 65960"/>
                <a:gd name="connsiteY6" fmla="*/ 72390 h 172402"/>
                <a:gd name="connsiteX7" fmla="*/ 38100 w 65960"/>
                <a:gd name="connsiteY7" fmla="*/ 52387 h 172402"/>
                <a:gd name="connsiteX8" fmla="*/ 46672 w 65960"/>
                <a:gd name="connsiteY8" fmla="*/ 32385 h 172402"/>
                <a:gd name="connsiteX9" fmla="*/ 46672 w 65960"/>
                <a:gd name="connsiteY9" fmla="*/ 5715 h 172402"/>
                <a:gd name="connsiteX10" fmla="*/ 20002 w 65960"/>
                <a:gd name="connsiteY10" fmla="*/ 5715 h 172402"/>
                <a:gd name="connsiteX11" fmla="*/ 0 w 65960"/>
                <a:gd name="connsiteY11" fmla="*/ 53340 h 172402"/>
                <a:gd name="connsiteX12" fmla="*/ 20002 w 65960"/>
                <a:gd name="connsiteY12" fmla="*/ 100012 h 172402"/>
                <a:gd name="connsiteX13" fmla="*/ 20002 w 65960"/>
                <a:gd name="connsiteY13" fmla="*/ 10001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960" h="172402">
                  <a:moveTo>
                    <a:pt x="20002" y="100012"/>
                  </a:moveTo>
                  <a:cubicBezTo>
                    <a:pt x="31432" y="111443"/>
                    <a:pt x="31432" y="129540"/>
                    <a:pt x="20002" y="140018"/>
                  </a:cubicBezTo>
                  <a:cubicBezTo>
                    <a:pt x="12382" y="147637"/>
                    <a:pt x="12382" y="159068"/>
                    <a:pt x="20002" y="166687"/>
                  </a:cubicBezTo>
                  <a:cubicBezTo>
                    <a:pt x="23813" y="170498"/>
                    <a:pt x="28575" y="172403"/>
                    <a:pt x="33338" y="172403"/>
                  </a:cubicBezTo>
                  <a:cubicBezTo>
                    <a:pt x="38100" y="172403"/>
                    <a:pt x="42863" y="170498"/>
                    <a:pt x="46672" y="166687"/>
                  </a:cubicBezTo>
                  <a:cubicBezTo>
                    <a:pt x="72390" y="140970"/>
                    <a:pt x="72390" y="98108"/>
                    <a:pt x="46672" y="72390"/>
                  </a:cubicBezTo>
                  <a:cubicBezTo>
                    <a:pt x="46672" y="72390"/>
                    <a:pt x="46672" y="72390"/>
                    <a:pt x="46672" y="72390"/>
                  </a:cubicBezTo>
                  <a:cubicBezTo>
                    <a:pt x="40957" y="66675"/>
                    <a:pt x="38100" y="60008"/>
                    <a:pt x="38100" y="52387"/>
                  </a:cubicBezTo>
                  <a:cubicBezTo>
                    <a:pt x="38100" y="44768"/>
                    <a:pt x="40957" y="37148"/>
                    <a:pt x="46672" y="32385"/>
                  </a:cubicBezTo>
                  <a:cubicBezTo>
                    <a:pt x="54293" y="24765"/>
                    <a:pt x="54293" y="13335"/>
                    <a:pt x="46672" y="5715"/>
                  </a:cubicBezTo>
                  <a:cubicBezTo>
                    <a:pt x="39052" y="-1905"/>
                    <a:pt x="27622" y="-1905"/>
                    <a:pt x="20002" y="5715"/>
                  </a:cubicBezTo>
                  <a:cubicBezTo>
                    <a:pt x="7620" y="18097"/>
                    <a:pt x="0" y="35243"/>
                    <a:pt x="0" y="53340"/>
                  </a:cubicBezTo>
                  <a:cubicBezTo>
                    <a:pt x="952" y="71437"/>
                    <a:pt x="7620" y="87630"/>
                    <a:pt x="20002" y="100012"/>
                  </a:cubicBezTo>
                  <a:cubicBezTo>
                    <a:pt x="20002" y="100012"/>
                    <a:pt x="20002" y="100012"/>
                    <a:pt x="20002" y="100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DF4467CE-3C71-8FB5-2C69-B9D020F33709}"/>
                </a:ext>
              </a:extLst>
            </p:cNvPr>
            <p:cNvSpPr/>
            <p:nvPr/>
          </p:nvSpPr>
          <p:spPr>
            <a:xfrm>
              <a:off x="5653808" y="3130139"/>
              <a:ext cx="66674" cy="173354"/>
            </a:xfrm>
            <a:custGeom>
              <a:avLst/>
              <a:gdLst>
                <a:gd name="connsiteX0" fmla="*/ 20002 w 66674"/>
                <a:gd name="connsiteY0" fmla="*/ 100965 h 173354"/>
                <a:gd name="connsiteX1" fmla="*/ 28575 w 66674"/>
                <a:gd name="connsiteY1" fmla="*/ 120967 h 173354"/>
                <a:gd name="connsiteX2" fmla="*/ 20002 w 66674"/>
                <a:gd name="connsiteY2" fmla="*/ 140970 h 173354"/>
                <a:gd name="connsiteX3" fmla="*/ 20002 w 66674"/>
                <a:gd name="connsiteY3" fmla="*/ 167640 h 173354"/>
                <a:gd name="connsiteX4" fmla="*/ 33337 w 66674"/>
                <a:gd name="connsiteY4" fmla="*/ 173355 h 173354"/>
                <a:gd name="connsiteX5" fmla="*/ 46673 w 66674"/>
                <a:gd name="connsiteY5" fmla="*/ 167640 h 173354"/>
                <a:gd name="connsiteX6" fmla="*/ 66675 w 66674"/>
                <a:gd name="connsiteY6" fmla="*/ 120015 h 173354"/>
                <a:gd name="connsiteX7" fmla="*/ 46673 w 66674"/>
                <a:gd name="connsiteY7" fmla="*/ 72390 h 173354"/>
                <a:gd name="connsiteX8" fmla="*/ 46673 w 66674"/>
                <a:gd name="connsiteY8" fmla="*/ 72390 h 173354"/>
                <a:gd name="connsiteX9" fmla="*/ 46673 w 66674"/>
                <a:gd name="connsiteY9" fmla="*/ 32385 h 173354"/>
                <a:gd name="connsiteX10" fmla="*/ 46673 w 66674"/>
                <a:gd name="connsiteY10" fmla="*/ 5715 h 173354"/>
                <a:gd name="connsiteX11" fmla="*/ 20002 w 66674"/>
                <a:gd name="connsiteY11" fmla="*/ 5715 h 173354"/>
                <a:gd name="connsiteX12" fmla="*/ 20002 w 66674"/>
                <a:gd name="connsiteY12" fmla="*/ 100965 h 173354"/>
                <a:gd name="connsiteX13" fmla="*/ 20002 w 66674"/>
                <a:gd name="connsiteY13" fmla="*/ 100965 h 17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74" h="173354">
                  <a:moveTo>
                    <a:pt x="20002" y="100965"/>
                  </a:moveTo>
                  <a:cubicBezTo>
                    <a:pt x="25717" y="106680"/>
                    <a:pt x="28575" y="113348"/>
                    <a:pt x="28575" y="120967"/>
                  </a:cubicBezTo>
                  <a:cubicBezTo>
                    <a:pt x="28575" y="128588"/>
                    <a:pt x="25717" y="136208"/>
                    <a:pt x="20002" y="140970"/>
                  </a:cubicBezTo>
                  <a:cubicBezTo>
                    <a:pt x="12383" y="148590"/>
                    <a:pt x="12383" y="160020"/>
                    <a:pt x="20002" y="167640"/>
                  </a:cubicBezTo>
                  <a:cubicBezTo>
                    <a:pt x="23812" y="171450"/>
                    <a:pt x="28575" y="173355"/>
                    <a:pt x="33337" y="173355"/>
                  </a:cubicBezTo>
                  <a:cubicBezTo>
                    <a:pt x="38100" y="173355"/>
                    <a:pt x="42862" y="171450"/>
                    <a:pt x="46673" y="167640"/>
                  </a:cubicBezTo>
                  <a:cubicBezTo>
                    <a:pt x="59055" y="155258"/>
                    <a:pt x="66675" y="138113"/>
                    <a:pt x="66675" y="120015"/>
                  </a:cubicBezTo>
                  <a:cubicBezTo>
                    <a:pt x="66675" y="101917"/>
                    <a:pt x="60007" y="85725"/>
                    <a:pt x="46673" y="72390"/>
                  </a:cubicBezTo>
                  <a:lnTo>
                    <a:pt x="46673" y="72390"/>
                  </a:lnTo>
                  <a:cubicBezTo>
                    <a:pt x="35243" y="60960"/>
                    <a:pt x="35243" y="42863"/>
                    <a:pt x="46673" y="32385"/>
                  </a:cubicBezTo>
                  <a:cubicBezTo>
                    <a:pt x="54293" y="24765"/>
                    <a:pt x="54293" y="13335"/>
                    <a:pt x="46673" y="5715"/>
                  </a:cubicBezTo>
                  <a:cubicBezTo>
                    <a:pt x="39052" y="-1905"/>
                    <a:pt x="27623" y="-1905"/>
                    <a:pt x="20002" y="5715"/>
                  </a:cubicBezTo>
                  <a:cubicBezTo>
                    <a:pt x="-6667" y="33338"/>
                    <a:pt x="-6667" y="75248"/>
                    <a:pt x="20002" y="100965"/>
                  </a:cubicBezTo>
                  <a:cubicBezTo>
                    <a:pt x="20002" y="100965"/>
                    <a:pt x="20002" y="100965"/>
                    <a:pt x="20002" y="100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7" name="文本框 78">
            <a:extLst>
              <a:ext uri="{FF2B5EF4-FFF2-40B4-BE49-F238E27FC236}">
                <a16:creationId xmlns:a16="http://schemas.microsoft.com/office/drawing/2014/main" id="{414BCD30-C658-867F-E962-FA35C0C1542B}"/>
              </a:ext>
            </a:extLst>
          </p:cNvPr>
          <p:cNvSpPr txBox="1">
            <a:spLocks/>
          </p:cNvSpPr>
          <p:nvPr/>
        </p:nvSpPr>
        <p:spPr bwMode="auto">
          <a:xfrm>
            <a:off x="3928177" y="1257472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前端分析</a:t>
            </a: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CFF9512A-C4D7-497C-AACE-1C3E8A358E64}"/>
              </a:ext>
            </a:extLst>
          </p:cNvPr>
          <p:cNvSpPr/>
          <p:nvPr/>
        </p:nvSpPr>
        <p:spPr>
          <a:xfrm>
            <a:off x="362974" y="172685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8476F8E-DB99-4EAF-BE64-5BC9E98E9908}"/>
              </a:ext>
            </a:extLst>
          </p:cNvPr>
          <p:cNvSpPr txBox="1"/>
          <p:nvPr/>
        </p:nvSpPr>
        <p:spPr>
          <a:xfrm>
            <a:off x="1091715" y="269513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BD0FDB1-9241-43AC-9CDA-114CC352B164}"/>
              </a:ext>
            </a:extLst>
          </p:cNvPr>
          <p:cNvSpPr txBox="1"/>
          <p:nvPr/>
        </p:nvSpPr>
        <p:spPr>
          <a:xfrm>
            <a:off x="185736" y="336999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A1221D-8221-431B-8639-6D73576DDE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DEEEE"/>
              </a:clrFrom>
              <a:clrTo>
                <a:srgbClr val="ED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8817" y="979907"/>
            <a:ext cx="3053474" cy="3971490"/>
          </a:xfrm>
          <a:prstGeom prst="rect">
            <a:avLst/>
          </a:prstGeom>
        </p:spPr>
      </p:pic>
      <p:sp>
        <p:nvSpPr>
          <p:cNvPr id="90" name="文本框 78">
            <a:extLst>
              <a:ext uri="{FF2B5EF4-FFF2-40B4-BE49-F238E27FC236}">
                <a16:creationId xmlns:a16="http://schemas.microsoft.com/office/drawing/2014/main" id="{CCF14A18-F3B6-4D6D-88F2-349643A319CC}"/>
              </a:ext>
            </a:extLst>
          </p:cNvPr>
          <p:cNvSpPr txBox="1">
            <a:spLocks/>
          </p:cNvSpPr>
          <p:nvPr/>
        </p:nvSpPr>
        <p:spPr bwMode="auto">
          <a:xfrm>
            <a:off x="7001070" y="1854803"/>
            <a:ext cx="2010168" cy="20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IR</a:t>
            </a:r>
            <a:r>
              <a:rPr lang="zh-CN" altLang="en-US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类</a:t>
            </a:r>
          </a:p>
        </p:txBody>
      </p:sp>
      <p:sp>
        <p:nvSpPr>
          <p:cNvPr id="97" name="文本框 78">
            <a:extLst>
              <a:ext uri="{FF2B5EF4-FFF2-40B4-BE49-F238E27FC236}">
                <a16:creationId xmlns:a16="http://schemas.microsoft.com/office/drawing/2014/main" id="{E53D9796-DC96-4785-93E1-765F80780F84}"/>
              </a:ext>
            </a:extLst>
          </p:cNvPr>
          <p:cNvSpPr txBox="1">
            <a:spLocks/>
          </p:cNvSpPr>
          <p:nvPr/>
        </p:nvSpPr>
        <p:spPr bwMode="auto">
          <a:xfrm>
            <a:off x="6770428" y="3214145"/>
            <a:ext cx="2010168" cy="20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IR</a:t>
            </a:r>
            <a:r>
              <a:rPr lang="zh-CN" altLang="en-US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Builder</a:t>
            </a:r>
            <a:endParaRPr lang="zh-CN" altLang="en-US" sz="2000" b="1" dirty="0">
              <a:solidFill>
                <a:srgbClr val="424343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0" name="文本框 78">
            <a:extLst>
              <a:ext uri="{FF2B5EF4-FFF2-40B4-BE49-F238E27FC236}">
                <a16:creationId xmlns:a16="http://schemas.microsoft.com/office/drawing/2014/main" id="{932A5E15-90D5-4BFF-B6C7-BF8C3CAF4BD9}"/>
              </a:ext>
            </a:extLst>
          </p:cNvPr>
          <p:cNvSpPr txBox="1">
            <a:spLocks/>
          </p:cNvSpPr>
          <p:nvPr/>
        </p:nvSpPr>
        <p:spPr bwMode="auto">
          <a:xfrm>
            <a:off x="4904665" y="3203613"/>
            <a:ext cx="2010168" cy="20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优化</a:t>
            </a:r>
            <a:r>
              <a:rPr lang="en-US" altLang="zh-CN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Pass</a:t>
            </a:r>
            <a:endParaRPr lang="zh-CN" altLang="en-US" sz="2000" b="1" dirty="0">
              <a:solidFill>
                <a:srgbClr val="424343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145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C27279D-367B-9688-C6EA-A8E202670412}"/>
              </a:ext>
            </a:extLst>
          </p:cNvPr>
          <p:cNvGrpSpPr/>
          <p:nvPr/>
        </p:nvGrpSpPr>
        <p:grpSpPr>
          <a:xfrm>
            <a:off x="6372200" y="2408559"/>
            <a:ext cx="1765860" cy="643548"/>
            <a:chOff x="4529119" y="2406091"/>
            <a:chExt cx="1765860" cy="643548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478F78C1-F5AA-65EB-249A-39062DA3AEEE}"/>
                </a:ext>
              </a:extLst>
            </p:cNvPr>
            <p:cNvSpPr/>
            <p:nvPr/>
          </p:nvSpPr>
          <p:spPr>
            <a:xfrm rot="16200000">
              <a:off x="5090275" y="1844935"/>
              <a:ext cx="643548" cy="1765860"/>
            </a:xfrm>
            <a:custGeom>
              <a:avLst/>
              <a:gdLst>
                <a:gd name="connsiteX0" fmla="*/ 1183987 w 1333501"/>
                <a:gd name="connsiteY0" fmla="*/ 0 h 3659054"/>
                <a:gd name="connsiteX1" fmla="*/ 1305043 w 1333501"/>
                <a:gd name="connsiteY1" fmla="*/ 4735 h 3659054"/>
                <a:gd name="connsiteX2" fmla="*/ 1333501 w 1333501"/>
                <a:gd name="connsiteY2" fmla="*/ 8099 h 3659054"/>
                <a:gd name="connsiteX3" fmla="*/ 1333501 w 1333501"/>
                <a:gd name="connsiteY3" fmla="*/ 1445214 h 3659054"/>
                <a:gd name="connsiteX4" fmla="*/ 1333501 w 1333501"/>
                <a:gd name="connsiteY4" fmla="*/ 2269542 h 3659054"/>
                <a:gd name="connsiteX5" fmla="*/ 1333501 w 1333501"/>
                <a:gd name="connsiteY5" fmla="*/ 3659054 h 3659054"/>
                <a:gd name="connsiteX6" fmla="*/ 1 w 1333501"/>
                <a:gd name="connsiteY6" fmla="*/ 2279959 h 3659054"/>
                <a:gd name="connsiteX7" fmla="*/ 1 w 1333501"/>
                <a:gd name="connsiteY7" fmla="*/ 1445214 h 3659054"/>
                <a:gd name="connsiteX8" fmla="*/ 5522 w 1333501"/>
                <a:gd name="connsiteY8" fmla="*/ 1445214 h 3659054"/>
                <a:gd name="connsiteX9" fmla="*/ 0 w 1333501"/>
                <a:gd name="connsiteY9" fmla="*/ 1360506 h 3659054"/>
                <a:gd name="connsiteX10" fmla="*/ 0 w 1333501"/>
                <a:gd name="connsiteY10" fmla="*/ 917135 h 3659054"/>
                <a:gd name="connsiteX11" fmla="*/ 1183987 w 1333501"/>
                <a:gd name="connsiteY11" fmla="*/ 0 h 365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3501" h="3659054">
                  <a:moveTo>
                    <a:pt x="1183987" y="0"/>
                  </a:moveTo>
                  <a:cubicBezTo>
                    <a:pt x="1224856" y="0"/>
                    <a:pt x="1265241" y="1604"/>
                    <a:pt x="1305043" y="4735"/>
                  </a:cubicBezTo>
                  <a:lnTo>
                    <a:pt x="1333501" y="8099"/>
                  </a:lnTo>
                  <a:lnTo>
                    <a:pt x="1333501" y="1445214"/>
                  </a:lnTo>
                  <a:lnTo>
                    <a:pt x="1333501" y="2269542"/>
                  </a:lnTo>
                  <a:lnTo>
                    <a:pt x="1333501" y="3659054"/>
                  </a:lnTo>
                  <a:cubicBezTo>
                    <a:pt x="597029" y="3659054"/>
                    <a:pt x="1" y="3041613"/>
                    <a:pt x="1" y="2279959"/>
                  </a:cubicBezTo>
                  <a:lnTo>
                    <a:pt x="1" y="1445214"/>
                  </a:lnTo>
                  <a:lnTo>
                    <a:pt x="5522" y="1445214"/>
                  </a:lnTo>
                  <a:lnTo>
                    <a:pt x="0" y="1360506"/>
                  </a:lnTo>
                  <a:lnTo>
                    <a:pt x="0" y="917135"/>
                  </a:lnTo>
                  <a:cubicBezTo>
                    <a:pt x="0" y="410615"/>
                    <a:pt x="530089" y="0"/>
                    <a:pt x="1183987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-254000" sx="100000" sy="100000" flip="none" algn="tl"/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03285661-0A0B-6C46-641C-E8FC83E23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8155" y="2431121"/>
              <a:ext cx="555664" cy="558436"/>
            </a:xfrm>
            <a:custGeom>
              <a:avLst/>
              <a:gdLst>
                <a:gd name="T0" fmla="*/ 1285 w 2570"/>
                <a:gd name="T1" fmla="*/ 0 h 2569"/>
                <a:gd name="T2" fmla="*/ 1285 w 2570"/>
                <a:gd name="T3" fmla="*/ 0 h 2569"/>
                <a:gd name="T4" fmla="*/ 0 w 2570"/>
                <a:gd name="T5" fmla="*/ 1284 h 2569"/>
                <a:gd name="T6" fmla="*/ 1285 w 2570"/>
                <a:gd name="T7" fmla="*/ 2569 h 2569"/>
                <a:gd name="T8" fmla="*/ 2570 w 2570"/>
                <a:gd name="T9" fmla="*/ 1284 h 2569"/>
                <a:gd name="T10" fmla="*/ 1285 w 2570"/>
                <a:gd name="T11" fmla="*/ 0 h 2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0" h="2569">
                  <a:moveTo>
                    <a:pt x="1285" y="0"/>
                  </a:moveTo>
                  <a:lnTo>
                    <a:pt x="1285" y="0"/>
                  </a:lnTo>
                  <a:cubicBezTo>
                    <a:pt x="575" y="0"/>
                    <a:pt x="0" y="574"/>
                    <a:pt x="0" y="1284"/>
                  </a:cubicBezTo>
                  <a:cubicBezTo>
                    <a:pt x="0" y="1994"/>
                    <a:pt x="575" y="2569"/>
                    <a:pt x="1285" y="2569"/>
                  </a:cubicBezTo>
                  <a:cubicBezTo>
                    <a:pt x="1995" y="2569"/>
                    <a:pt x="2570" y="1994"/>
                    <a:pt x="2570" y="1284"/>
                  </a:cubicBezTo>
                  <a:cubicBezTo>
                    <a:pt x="2570" y="574"/>
                    <a:pt x="1995" y="0"/>
                    <a:pt x="1285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0A7EB8-DD36-D33D-2BDA-B0E842D099C4}"/>
              </a:ext>
            </a:extLst>
          </p:cNvPr>
          <p:cNvGrpSpPr/>
          <p:nvPr/>
        </p:nvGrpSpPr>
        <p:grpSpPr>
          <a:xfrm>
            <a:off x="6050426" y="2408559"/>
            <a:ext cx="643548" cy="1765860"/>
            <a:chOff x="4207345" y="2406091"/>
            <a:chExt cx="643548" cy="1765860"/>
          </a:xfrm>
        </p:grpSpPr>
        <p:sp>
          <p:nvSpPr>
            <p:cNvPr id="11" name="Freeform: Shape 2">
              <a:extLst>
                <a:ext uri="{FF2B5EF4-FFF2-40B4-BE49-F238E27FC236}">
                  <a16:creationId xmlns:a16="http://schemas.microsoft.com/office/drawing/2014/main" id="{9790EB41-FECE-1959-7B3E-A395AC961F2D}"/>
                </a:ext>
              </a:extLst>
            </p:cNvPr>
            <p:cNvSpPr/>
            <p:nvPr/>
          </p:nvSpPr>
          <p:spPr>
            <a:xfrm>
              <a:off x="4207345" y="2406091"/>
              <a:ext cx="643548" cy="1765860"/>
            </a:xfrm>
            <a:custGeom>
              <a:avLst/>
              <a:gdLst>
                <a:gd name="connsiteX0" fmla="*/ 1183987 w 1333501"/>
                <a:gd name="connsiteY0" fmla="*/ 0 h 3659054"/>
                <a:gd name="connsiteX1" fmla="*/ 1305043 w 1333501"/>
                <a:gd name="connsiteY1" fmla="*/ 4735 h 3659054"/>
                <a:gd name="connsiteX2" fmla="*/ 1333501 w 1333501"/>
                <a:gd name="connsiteY2" fmla="*/ 8099 h 3659054"/>
                <a:gd name="connsiteX3" fmla="*/ 1333501 w 1333501"/>
                <a:gd name="connsiteY3" fmla="*/ 1445214 h 3659054"/>
                <a:gd name="connsiteX4" fmla="*/ 1333501 w 1333501"/>
                <a:gd name="connsiteY4" fmla="*/ 2269542 h 3659054"/>
                <a:gd name="connsiteX5" fmla="*/ 1333501 w 1333501"/>
                <a:gd name="connsiteY5" fmla="*/ 3659054 h 3659054"/>
                <a:gd name="connsiteX6" fmla="*/ 1 w 1333501"/>
                <a:gd name="connsiteY6" fmla="*/ 2279959 h 3659054"/>
                <a:gd name="connsiteX7" fmla="*/ 1 w 1333501"/>
                <a:gd name="connsiteY7" fmla="*/ 1445214 h 3659054"/>
                <a:gd name="connsiteX8" fmla="*/ 5522 w 1333501"/>
                <a:gd name="connsiteY8" fmla="*/ 1445214 h 3659054"/>
                <a:gd name="connsiteX9" fmla="*/ 0 w 1333501"/>
                <a:gd name="connsiteY9" fmla="*/ 1360506 h 3659054"/>
                <a:gd name="connsiteX10" fmla="*/ 0 w 1333501"/>
                <a:gd name="connsiteY10" fmla="*/ 917135 h 3659054"/>
                <a:gd name="connsiteX11" fmla="*/ 1183987 w 1333501"/>
                <a:gd name="connsiteY11" fmla="*/ 0 h 365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3501" h="3659054">
                  <a:moveTo>
                    <a:pt x="1183987" y="0"/>
                  </a:moveTo>
                  <a:cubicBezTo>
                    <a:pt x="1224856" y="0"/>
                    <a:pt x="1265241" y="1604"/>
                    <a:pt x="1305043" y="4735"/>
                  </a:cubicBezTo>
                  <a:lnTo>
                    <a:pt x="1333501" y="8099"/>
                  </a:lnTo>
                  <a:lnTo>
                    <a:pt x="1333501" y="1445214"/>
                  </a:lnTo>
                  <a:lnTo>
                    <a:pt x="1333501" y="2269542"/>
                  </a:lnTo>
                  <a:lnTo>
                    <a:pt x="1333501" y="3659054"/>
                  </a:lnTo>
                  <a:cubicBezTo>
                    <a:pt x="597029" y="3659054"/>
                    <a:pt x="1" y="3041613"/>
                    <a:pt x="1" y="2279959"/>
                  </a:cubicBezTo>
                  <a:lnTo>
                    <a:pt x="1" y="1445214"/>
                  </a:lnTo>
                  <a:lnTo>
                    <a:pt x="5522" y="1445214"/>
                  </a:lnTo>
                  <a:lnTo>
                    <a:pt x="0" y="1360506"/>
                  </a:lnTo>
                  <a:lnTo>
                    <a:pt x="0" y="917135"/>
                  </a:lnTo>
                  <a:cubicBezTo>
                    <a:pt x="0" y="410615"/>
                    <a:pt x="530089" y="0"/>
                    <a:pt x="1183987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-254000" sx="100000" sy="100000" flip="none" algn="tl"/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14">
              <a:extLst>
                <a:ext uri="{FF2B5EF4-FFF2-40B4-BE49-F238E27FC236}">
                  <a16:creationId xmlns:a16="http://schemas.microsoft.com/office/drawing/2014/main" id="{96F61B5D-3378-27CB-DC99-883FF30FC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978" y="3358026"/>
              <a:ext cx="555664" cy="557049"/>
            </a:xfrm>
            <a:custGeom>
              <a:avLst/>
              <a:gdLst>
                <a:gd name="T0" fmla="*/ 1545 w 3090"/>
                <a:gd name="T1" fmla="*/ 0 h 3090"/>
                <a:gd name="T2" fmla="*/ 1545 w 3090"/>
                <a:gd name="T3" fmla="*/ 0 h 3090"/>
                <a:gd name="T4" fmla="*/ 0 w 3090"/>
                <a:gd name="T5" fmla="*/ 1544 h 3090"/>
                <a:gd name="T6" fmla="*/ 1545 w 3090"/>
                <a:gd name="T7" fmla="*/ 3090 h 3090"/>
                <a:gd name="T8" fmla="*/ 3090 w 3090"/>
                <a:gd name="T9" fmla="*/ 1544 h 3090"/>
                <a:gd name="T10" fmla="*/ 1545 w 3090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0" h="3090">
                  <a:moveTo>
                    <a:pt x="1545" y="0"/>
                  </a:moveTo>
                  <a:lnTo>
                    <a:pt x="1545" y="0"/>
                  </a:lnTo>
                  <a:cubicBezTo>
                    <a:pt x="691" y="0"/>
                    <a:pt x="0" y="691"/>
                    <a:pt x="0" y="1544"/>
                  </a:cubicBezTo>
                  <a:cubicBezTo>
                    <a:pt x="0" y="2398"/>
                    <a:pt x="691" y="3090"/>
                    <a:pt x="1545" y="3090"/>
                  </a:cubicBezTo>
                  <a:cubicBezTo>
                    <a:pt x="2398" y="3090"/>
                    <a:pt x="3090" y="2398"/>
                    <a:pt x="3090" y="1544"/>
                  </a:cubicBezTo>
                  <a:cubicBezTo>
                    <a:pt x="3090" y="691"/>
                    <a:pt x="2398" y="0"/>
                    <a:pt x="1545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BC9DD5C-6039-7F30-921F-A0AA9CC86109}"/>
              </a:ext>
            </a:extLst>
          </p:cNvPr>
          <p:cNvGrpSpPr/>
          <p:nvPr/>
        </p:nvGrpSpPr>
        <p:grpSpPr>
          <a:xfrm>
            <a:off x="4644156" y="2086785"/>
            <a:ext cx="1765860" cy="643548"/>
            <a:chOff x="2801075" y="2084317"/>
            <a:chExt cx="1765860" cy="643548"/>
          </a:xfrm>
        </p:grpSpPr>
        <p:sp>
          <p:nvSpPr>
            <p:cNvPr id="16" name="Freeform: Shape 5">
              <a:extLst>
                <a:ext uri="{FF2B5EF4-FFF2-40B4-BE49-F238E27FC236}">
                  <a16:creationId xmlns:a16="http://schemas.microsoft.com/office/drawing/2014/main" id="{4261B495-9373-B8A5-C313-39707AFF314D}"/>
                </a:ext>
              </a:extLst>
            </p:cNvPr>
            <p:cNvSpPr/>
            <p:nvPr/>
          </p:nvSpPr>
          <p:spPr>
            <a:xfrm rot="5400000">
              <a:off x="3362231" y="1523161"/>
              <a:ext cx="643548" cy="1765860"/>
            </a:xfrm>
            <a:custGeom>
              <a:avLst/>
              <a:gdLst>
                <a:gd name="connsiteX0" fmla="*/ 1183987 w 1333501"/>
                <a:gd name="connsiteY0" fmla="*/ 0 h 3659054"/>
                <a:gd name="connsiteX1" fmla="*/ 1305043 w 1333501"/>
                <a:gd name="connsiteY1" fmla="*/ 4735 h 3659054"/>
                <a:gd name="connsiteX2" fmla="*/ 1333501 w 1333501"/>
                <a:gd name="connsiteY2" fmla="*/ 8099 h 3659054"/>
                <a:gd name="connsiteX3" fmla="*/ 1333501 w 1333501"/>
                <a:gd name="connsiteY3" fmla="*/ 1445214 h 3659054"/>
                <a:gd name="connsiteX4" fmla="*/ 1333501 w 1333501"/>
                <a:gd name="connsiteY4" fmla="*/ 2269542 h 3659054"/>
                <a:gd name="connsiteX5" fmla="*/ 1333501 w 1333501"/>
                <a:gd name="connsiteY5" fmla="*/ 3659054 h 3659054"/>
                <a:gd name="connsiteX6" fmla="*/ 1 w 1333501"/>
                <a:gd name="connsiteY6" fmla="*/ 2279959 h 3659054"/>
                <a:gd name="connsiteX7" fmla="*/ 1 w 1333501"/>
                <a:gd name="connsiteY7" fmla="*/ 1445214 h 3659054"/>
                <a:gd name="connsiteX8" fmla="*/ 5522 w 1333501"/>
                <a:gd name="connsiteY8" fmla="*/ 1445214 h 3659054"/>
                <a:gd name="connsiteX9" fmla="*/ 0 w 1333501"/>
                <a:gd name="connsiteY9" fmla="*/ 1360506 h 3659054"/>
                <a:gd name="connsiteX10" fmla="*/ 0 w 1333501"/>
                <a:gd name="connsiteY10" fmla="*/ 917135 h 3659054"/>
                <a:gd name="connsiteX11" fmla="*/ 1183987 w 1333501"/>
                <a:gd name="connsiteY11" fmla="*/ 0 h 365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3501" h="3659054">
                  <a:moveTo>
                    <a:pt x="1183987" y="0"/>
                  </a:moveTo>
                  <a:cubicBezTo>
                    <a:pt x="1224856" y="0"/>
                    <a:pt x="1265241" y="1604"/>
                    <a:pt x="1305043" y="4735"/>
                  </a:cubicBezTo>
                  <a:lnTo>
                    <a:pt x="1333501" y="8099"/>
                  </a:lnTo>
                  <a:lnTo>
                    <a:pt x="1333501" y="1445214"/>
                  </a:lnTo>
                  <a:lnTo>
                    <a:pt x="1333501" y="2269542"/>
                  </a:lnTo>
                  <a:lnTo>
                    <a:pt x="1333501" y="3659054"/>
                  </a:lnTo>
                  <a:cubicBezTo>
                    <a:pt x="597029" y="3659054"/>
                    <a:pt x="1" y="3041613"/>
                    <a:pt x="1" y="2279959"/>
                  </a:cubicBezTo>
                  <a:lnTo>
                    <a:pt x="1" y="1445214"/>
                  </a:lnTo>
                  <a:lnTo>
                    <a:pt x="5522" y="1445214"/>
                  </a:lnTo>
                  <a:lnTo>
                    <a:pt x="0" y="1360506"/>
                  </a:lnTo>
                  <a:lnTo>
                    <a:pt x="0" y="917135"/>
                  </a:lnTo>
                  <a:cubicBezTo>
                    <a:pt x="0" y="410615"/>
                    <a:pt x="530089" y="0"/>
                    <a:pt x="1183987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-254000" sx="100000" sy="100000" flip="none" algn="tl"/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8" name="Freeform: Shape 8">
              <a:extLst>
                <a:ext uri="{FF2B5EF4-FFF2-40B4-BE49-F238E27FC236}">
                  <a16:creationId xmlns:a16="http://schemas.microsoft.com/office/drawing/2014/main" id="{E4D65259-0F99-6FDF-BDB1-53B2C108B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8302" y="2152596"/>
              <a:ext cx="555664" cy="557049"/>
            </a:xfrm>
            <a:custGeom>
              <a:avLst/>
              <a:gdLst>
                <a:gd name="T0" fmla="*/ 2594 w 5188"/>
                <a:gd name="T1" fmla="*/ 0 h 5188"/>
                <a:gd name="T2" fmla="*/ 2594 w 5188"/>
                <a:gd name="T3" fmla="*/ 0 h 5188"/>
                <a:gd name="T4" fmla="*/ 0 w 5188"/>
                <a:gd name="T5" fmla="*/ 2593 h 5188"/>
                <a:gd name="T6" fmla="*/ 2594 w 5188"/>
                <a:gd name="T7" fmla="*/ 5188 h 5188"/>
                <a:gd name="T8" fmla="*/ 5188 w 5188"/>
                <a:gd name="T9" fmla="*/ 2593 h 5188"/>
                <a:gd name="T10" fmla="*/ 2594 w 5188"/>
                <a:gd name="T11" fmla="*/ 0 h 5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8" h="5188">
                  <a:moveTo>
                    <a:pt x="2594" y="0"/>
                  </a:moveTo>
                  <a:lnTo>
                    <a:pt x="2594" y="0"/>
                  </a:lnTo>
                  <a:cubicBezTo>
                    <a:pt x="1161" y="0"/>
                    <a:pt x="0" y="1160"/>
                    <a:pt x="0" y="2593"/>
                  </a:cubicBezTo>
                  <a:cubicBezTo>
                    <a:pt x="0" y="4026"/>
                    <a:pt x="1161" y="5188"/>
                    <a:pt x="2594" y="5188"/>
                  </a:cubicBezTo>
                  <a:cubicBezTo>
                    <a:pt x="4027" y="5188"/>
                    <a:pt x="5188" y="4026"/>
                    <a:pt x="5188" y="2593"/>
                  </a:cubicBezTo>
                  <a:cubicBezTo>
                    <a:pt x="5188" y="1160"/>
                    <a:pt x="4027" y="0"/>
                    <a:pt x="2594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80AA4F-C46C-C0BB-0352-98C8A85726B4}"/>
              </a:ext>
            </a:extLst>
          </p:cNvPr>
          <p:cNvGrpSpPr/>
          <p:nvPr/>
        </p:nvGrpSpPr>
        <p:grpSpPr>
          <a:xfrm>
            <a:off x="6088242" y="964474"/>
            <a:ext cx="643548" cy="1765860"/>
            <a:chOff x="4245161" y="962006"/>
            <a:chExt cx="643548" cy="1765860"/>
          </a:xfrm>
        </p:grpSpPr>
        <p:sp>
          <p:nvSpPr>
            <p:cNvPr id="21" name="Freeform: Shape 4">
              <a:extLst>
                <a:ext uri="{FF2B5EF4-FFF2-40B4-BE49-F238E27FC236}">
                  <a16:creationId xmlns:a16="http://schemas.microsoft.com/office/drawing/2014/main" id="{94A21AD0-8D6E-CEE7-51D0-968D7AD3BE8F}"/>
                </a:ext>
              </a:extLst>
            </p:cNvPr>
            <p:cNvSpPr/>
            <p:nvPr/>
          </p:nvSpPr>
          <p:spPr>
            <a:xfrm rot="10800000">
              <a:off x="4245161" y="962006"/>
              <a:ext cx="643548" cy="1765860"/>
            </a:xfrm>
            <a:custGeom>
              <a:avLst/>
              <a:gdLst>
                <a:gd name="connsiteX0" fmla="*/ 1183987 w 1333501"/>
                <a:gd name="connsiteY0" fmla="*/ 0 h 3659054"/>
                <a:gd name="connsiteX1" fmla="*/ 1305043 w 1333501"/>
                <a:gd name="connsiteY1" fmla="*/ 4735 h 3659054"/>
                <a:gd name="connsiteX2" fmla="*/ 1333501 w 1333501"/>
                <a:gd name="connsiteY2" fmla="*/ 8099 h 3659054"/>
                <a:gd name="connsiteX3" fmla="*/ 1333501 w 1333501"/>
                <a:gd name="connsiteY3" fmla="*/ 1445214 h 3659054"/>
                <a:gd name="connsiteX4" fmla="*/ 1333501 w 1333501"/>
                <a:gd name="connsiteY4" fmla="*/ 2269542 h 3659054"/>
                <a:gd name="connsiteX5" fmla="*/ 1333501 w 1333501"/>
                <a:gd name="connsiteY5" fmla="*/ 3659054 h 3659054"/>
                <a:gd name="connsiteX6" fmla="*/ 1 w 1333501"/>
                <a:gd name="connsiteY6" fmla="*/ 2279959 h 3659054"/>
                <a:gd name="connsiteX7" fmla="*/ 1 w 1333501"/>
                <a:gd name="connsiteY7" fmla="*/ 1445214 h 3659054"/>
                <a:gd name="connsiteX8" fmla="*/ 5522 w 1333501"/>
                <a:gd name="connsiteY8" fmla="*/ 1445214 h 3659054"/>
                <a:gd name="connsiteX9" fmla="*/ 0 w 1333501"/>
                <a:gd name="connsiteY9" fmla="*/ 1360506 h 3659054"/>
                <a:gd name="connsiteX10" fmla="*/ 0 w 1333501"/>
                <a:gd name="connsiteY10" fmla="*/ 917135 h 3659054"/>
                <a:gd name="connsiteX11" fmla="*/ 1183987 w 1333501"/>
                <a:gd name="connsiteY11" fmla="*/ 0 h 365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3501" h="3659054">
                  <a:moveTo>
                    <a:pt x="1183987" y="0"/>
                  </a:moveTo>
                  <a:cubicBezTo>
                    <a:pt x="1224856" y="0"/>
                    <a:pt x="1265241" y="1604"/>
                    <a:pt x="1305043" y="4735"/>
                  </a:cubicBezTo>
                  <a:lnTo>
                    <a:pt x="1333501" y="8099"/>
                  </a:lnTo>
                  <a:lnTo>
                    <a:pt x="1333501" y="1445214"/>
                  </a:lnTo>
                  <a:lnTo>
                    <a:pt x="1333501" y="2269542"/>
                  </a:lnTo>
                  <a:lnTo>
                    <a:pt x="1333501" y="3659054"/>
                  </a:lnTo>
                  <a:cubicBezTo>
                    <a:pt x="597029" y="3659054"/>
                    <a:pt x="1" y="3041613"/>
                    <a:pt x="1" y="2279959"/>
                  </a:cubicBezTo>
                  <a:lnTo>
                    <a:pt x="1" y="1445214"/>
                  </a:lnTo>
                  <a:lnTo>
                    <a:pt x="5522" y="1445214"/>
                  </a:lnTo>
                  <a:lnTo>
                    <a:pt x="0" y="1360506"/>
                  </a:lnTo>
                  <a:lnTo>
                    <a:pt x="0" y="917135"/>
                  </a:lnTo>
                  <a:cubicBezTo>
                    <a:pt x="0" y="410615"/>
                    <a:pt x="530089" y="0"/>
                    <a:pt x="1183987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-254000" sx="100000" sy="100000" flip="none" algn="tl"/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8FEF3342-8741-1A45-D86D-32BFC9F3B073}"/>
                </a:ext>
              </a:extLst>
            </p:cNvPr>
            <p:cNvGrpSpPr/>
            <p:nvPr/>
          </p:nvGrpSpPr>
          <p:grpSpPr>
            <a:xfrm>
              <a:off x="4284689" y="1234148"/>
              <a:ext cx="557050" cy="558436"/>
              <a:chOff x="5746696" y="4552422"/>
              <a:chExt cx="713926" cy="715702"/>
            </a:xfrm>
            <a:effectLst/>
          </p:grpSpPr>
          <p:sp>
            <p:nvSpPr>
              <p:cNvPr id="23" name="Freeform: Shape 17">
                <a:extLst>
                  <a:ext uri="{FF2B5EF4-FFF2-40B4-BE49-F238E27FC236}">
                    <a16:creationId xmlns:a16="http://schemas.microsoft.com/office/drawing/2014/main" id="{67CEA09F-AB85-EF58-B65F-483F0A5E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696" y="4552422"/>
                <a:ext cx="713926" cy="715702"/>
              </a:xfrm>
              <a:custGeom>
                <a:avLst/>
                <a:gdLst>
                  <a:gd name="T0" fmla="*/ 1726 w 3453"/>
                  <a:gd name="T1" fmla="*/ 0 h 3453"/>
                  <a:gd name="T2" fmla="*/ 1726 w 3453"/>
                  <a:gd name="T3" fmla="*/ 0 h 3453"/>
                  <a:gd name="T4" fmla="*/ 0 w 3453"/>
                  <a:gd name="T5" fmla="*/ 1726 h 3453"/>
                  <a:gd name="T6" fmla="*/ 1726 w 3453"/>
                  <a:gd name="T7" fmla="*/ 3453 h 3453"/>
                  <a:gd name="T8" fmla="*/ 3453 w 3453"/>
                  <a:gd name="T9" fmla="*/ 1726 h 3453"/>
                  <a:gd name="T10" fmla="*/ 1726 w 3453"/>
                  <a:gd name="T11" fmla="*/ 0 h 3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53" h="3453">
                    <a:moveTo>
                      <a:pt x="1726" y="0"/>
                    </a:moveTo>
                    <a:lnTo>
                      <a:pt x="1726" y="0"/>
                    </a:lnTo>
                    <a:cubicBezTo>
                      <a:pt x="773" y="0"/>
                      <a:pt x="0" y="772"/>
                      <a:pt x="0" y="1726"/>
                    </a:cubicBezTo>
                    <a:cubicBezTo>
                      <a:pt x="0" y="2679"/>
                      <a:pt x="773" y="3453"/>
                      <a:pt x="1726" y="3453"/>
                    </a:cubicBezTo>
                    <a:cubicBezTo>
                      <a:pt x="2680" y="3453"/>
                      <a:pt x="3453" y="2679"/>
                      <a:pt x="3453" y="1726"/>
                    </a:cubicBezTo>
                    <a:cubicBezTo>
                      <a:pt x="3453" y="772"/>
                      <a:pt x="2680" y="0"/>
                      <a:pt x="17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Freeform: Shape 18">
                <a:extLst>
                  <a:ext uri="{FF2B5EF4-FFF2-40B4-BE49-F238E27FC236}">
                    <a16:creationId xmlns:a16="http://schemas.microsoft.com/office/drawing/2014/main" id="{F2FC833B-1948-4ABF-4603-F224B7133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5318" y="4753898"/>
                <a:ext cx="314912" cy="314327"/>
              </a:xfrm>
              <a:custGeom>
                <a:avLst/>
                <a:gdLst>
                  <a:gd name="T0" fmla="*/ 164 w 204"/>
                  <a:gd name="T1" fmla="*/ 0 h 204"/>
                  <a:gd name="T2" fmla="*/ 39 w 204"/>
                  <a:gd name="T3" fmla="*/ 0 h 204"/>
                  <a:gd name="T4" fmla="*/ 0 w 204"/>
                  <a:gd name="T5" fmla="*/ 39 h 204"/>
                  <a:gd name="T6" fmla="*/ 0 w 204"/>
                  <a:gd name="T7" fmla="*/ 81 h 204"/>
                  <a:gd name="T8" fmla="*/ 0 w 204"/>
                  <a:gd name="T9" fmla="*/ 164 h 204"/>
                  <a:gd name="T10" fmla="*/ 39 w 204"/>
                  <a:gd name="T11" fmla="*/ 204 h 204"/>
                  <a:gd name="T12" fmla="*/ 164 w 204"/>
                  <a:gd name="T13" fmla="*/ 204 h 204"/>
                  <a:gd name="T14" fmla="*/ 204 w 204"/>
                  <a:gd name="T15" fmla="*/ 164 h 204"/>
                  <a:gd name="T16" fmla="*/ 204 w 204"/>
                  <a:gd name="T17" fmla="*/ 81 h 204"/>
                  <a:gd name="T18" fmla="*/ 204 w 204"/>
                  <a:gd name="T19" fmla="*/ 39 h 204"/>
                  <a:gd name="T20" fmla="*/ 164 w 204"/>
                  <a:gd name="T21" fmla="*/ 0 h 204"/>
                  <a:gd name="T22" fmla="*/ 176 w 204"/>
                  <a:gd name="T23" fmla="*/ 23 h 204"/>
                  <a:gd name="T24" fmla="*/ 180 w 204"/>
                  <a:gd name="T25" fmla="*/ 23 h 204"/>
                  <a:gd name="T26" fmla="*/ 180 w 204"/>
                  <a:gd name="T27" fmla="*/ 28 h 204"/>
                  <a:gd name="T28" fmla="*/ 180 w 204"/>
                  <a:gd name="T29" fmla="*/ 58 h 204"/>
                  <a:gd name="T30" fmla="*/ 146 w 204"/>
                  <a:gd name="T31" fmla="*/ 58 h 204"/>
                  <a:gd name="T32" fmla="*/ 146 w 204"/>
                  <a:gd name="T33" fmla="*/ 24 h 204"/>
                  <a:gd name="T34" fmla="*/ 176 w 204"/>
                  <a:gd name="T35" fmla="*/ 23 h 204"/>
                  <a:gd name="T36" fmla="*/ 73 w 204"/>
                  <a:gd name="T37" fmla="*/ 81 h 204"/>
                  <a:gd name="T38" fmla="*/ 102 w 204"/>
                  <a:gd name="T39" fmla="*/ 66 h 204"/>
                  <a:gd name="T40" fmla="*/ 131 w 204"/>
                  <a:gd name="T41" fmla="*/ 81 h 204"/>
                  <a:gd name="T42" fmla="*/ 138 w 204"/>
                  <a:gd name="T43" fmla="*/ 102 h 204"/>
                  <a:gd name="T44" fmla="*/ 102 w 204"/>
                  <a:gd name="T45" fmla="*/ 138 h 204"/>
                  <a:gd name="T46" fmla="*/ 66 w 204"/>
                  <a:gd name="T47" fmla="*/ 102 h 204"/>
                  <a:gd name="T48" fmla="*/ 73 w 204"/>
                  <a:gd name="T49" fmla="*/ 81 h 204"/>
                  <a:gd name="T50" fmla="*/ 184 w 204"/>
                  <a:gd name="T51" fmla="*/ 164 h 204"/>
                  <a:gd name="T52" fmla="*/ 164 w 204"/>
                  <a:gd name="T53" fmla="*/ 184 h 204"/>
                  <a:gd name="T54" fmla="*/ 39 w 204"/>
                  <a:gd name="T55" fmla="*/ 184 h 204"/>
                  <a:gd name="T56" fmla="*/ 20 w 204"/>
                  <a:gd name="T57" fmla="*/ 164 h 204"/>
                  <a:gd name="T58" fmla="*/ 20 w 204"/>
                  <a:gd name="T59" fmla="*/ 81 h 204"/>
                  <a:gd name="T60" fmla="*/ 50 w 204"/>
                  <a:gd name="T61" fmla="*/ 81 h 204"/>
                  <a:gd name="T62" fmla="*/ 46 w 204"/>
                  <a:gd name="T63" fmla="*/ 102 h 204"/>
                  <a:gd name="T64" fmla="*/ 102 w 204"/>
                  <a:gd name="T65" fmla="*/ 158 h 204"/>
                  <a:gd name="T66" fmla="*/ 157 w 204"/>
                  <a:gd name="T67" fmla="*/ 102 h 204"/>
                  <a:gd name="T68" fmla="*/ 153 w 204"/>
                  <a:gd name="T69" fmla="*/ 81 h 204"/>
                  <a:gd name="T70" fmla="*/ 184 w 204"/>
                  <a:gd name="T71" fmla="*/ 81 h 204"/>
                  <a:gd name="T72" fmla="*/ 184 w 204"/>
                  <a:gd name="T73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204">
                    <a:moveTo>
                      <a:pt x="164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86"/>
                      <a:pt x="17" y="204"/>
                      <a:pt x="39" y="204"/>
                    </a:cubicBezTo>
                    <a:cubicBezTo>
                      <a:pt x="164" y="204"/>
                      <a:pt x="164" y="204"/>
                      <a:pt x="164" y="204"/>
                    </a:cubicBezTo>
                    <a:cubicBezTo>
                      <a:pt x="186" y="204"/>
                      <a:pt x="204" y="186"/>
                      <a:pt x="204" y="164"/>
                    </a:cubicBezTo>
                    <a:cubicBezTo>
                      <a:pt x="204" y="81"/>
                      <a:pt x="204" y="81"/>
                      <a:pt x="204" y="81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4" y="18"/>
                      <a:pt x="186" y="0"/>
                      <a:pt x="164" y="0"/>
                    </a:cubicBezTo>
                    <a:close/>
                    <a:moveTo>
                      <a:pt x="176" y="23"/>
                    </a:moveTo>
                    <a:cubicBezTo>
                      <a:pt x="180" y="23"/>
                      <a:pt x="180" y="23"/>
                      <a:pt x="180" y="23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58"/>
                      <a:pt x="180" y="58"/>
                      <a:pt x="180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24"/>
                      <a:pt x="146" y="24"/>
                      <a:pt x="146" y="24"/>
                    </a:cubicBezTo>
                    <a:lnTo>
                      <a:pt x="176" y="23"/>
                    </a:lnTo>
                    <a:close/>
                    <a:moveTo>
                      <a:pt x="73" y="81"/>
                    </a:moveTo>
                    <a:cubicBezTo>
                      <a:pt x="79" y="72"/>
                      <a:pt x="90" y="66"/>
                      <a:pt x="102" y="66"/>
                    </a:cubicBezTo>
                    <a:cubicBezTo>
                      <a:pt x="114" y="66"/>
                      <a:pt x="124" y="72"/>
                      <a:pt x="131" y="81"/>
                    </a:cubicBezTo>
                    <a:cubicBezTo>
                      <a:pt x="135" y="87"/>
                      <a:pt x="138" y="94"/>
                      <a:pt x="138" y="102"/>
                    </a:cubicBezTo>
                    <a:cubicBezTo>
                      <a:pt x="138" y="122"/>
                      <a:pt x="121" y="138"/>
                      <a:pt x="102" y="138"/>
                    </a:cubicBezTo>
                    <a:cubicBezTo>
                      <a:pt x="82" y="138"/>
                      <a:pt x="66" y="122"/>
                      <a:pt x="66" y="102"/>
                    </a:cubicBezTo>
                    <a:cubicBezTo>
                      <a:pt x="66" y="94"/>
                      <a:pt x="68" y="87"/>
                      <a:pt x="73" y="81"/>
                    </a:cubicBezTo>
                    <a:close/>
                    <a:moveTo>
                      <a:pt x="184" y="164"/>
                    </a:moveTo>
                    <a:cubicBezTo>
                      <a:pt x="184" y="175"/>
                      <a:pt x="175" y="184"/>
                      <a:pt x="164" y="184"/>
                    </a:cubicBezTo>
                    <a:cubicBezTo>
                      <a:pt x="39" y="184"/>
                      <a:pt x="39" y="184"/>
                      <a:pt x="39" y="184"/>
                    </a:cubicBezTo>
                    <a:cubicBezTo>
                      <a:pt x="28" y="184"/>
                      <a:pt x="20" y="175"/>
                      <a:pt x="20" y="164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7"/>
                      <a:pt x="46" y="95"/>
                      <a:pt x="46" y="102"/>
                    </a:cubicBezTo>
                    <a:cubicBezTo>
                      <a:pt x="46" y="133"/>
                      <a:pt x="71" y="158"/>
                      <a:pt x="102" y="158"/>
                    </a:cubicBezTo>
                    <a:cubicBezTo>
                      <a:pt x="132" y="158"/>
                      <a:pt x="157" y="133"/>
                      <a:pt x="157" y="102"/>
                    </a:cubicBezTo>
                    <a:cubicBezTo>
                      <a:pt x="157" y="95"/>
                      <a:pt x="156" y="87"/>
                      <a:pt x="153" y="81"/>
                    </a:cubicBezTo>
                    <a:cubicBezTo>
                      <a:pt x="184" y="81"/>
                      <a:pt x="184" y="81"/>
                      <a:pt x="184" y="81"/>
                    </a:cubicBezTo>
                    <a:lnTo>
                      <a:pt x="184" y="1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5" name="Oval 6">
            <a:extLst>
              <a:ext uri="{FF2B5EF4-FFF2-40B4-BE49-F238E27FC236}">
                <a16:creationId xmlns:a16="http://schemas.microsoft.com/office/drawing/2014/main" id="{1B0FD1EF-7140-8B5A-1D26-517946A14934}"/>
              </a:ext>
            </a:extLst>
          </p:cNvPr>
          <p:cNvSpPr/>
          <p:nvPr/>
        </p:nvSpPr>
        <p:spPr>
          <a:xfrm>
            <a:off x="5976155" y="2278168"/>
            <a:ext cx="877850" cy="877850"/>
          </a:xfrm>
          <a:prstGeom prst="ellipse">
            <a:avLst/>
          </a:prstGeom>
          <a:solidFill>
            <a:srgbClr val="42434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B9E4EAE-6265-2E20-E1FE-E4B953F7DE28}"/>
              </a:ext>
            </a:extLst>
          </p:cNvPr>
          <p:cNvGrpSpPr/>
          <p:nvPr/>
        </p:nvGrpSpPr>
        <p:grpSpPr>
          <a:xfrm>
            <a:off x="6208254" y="3489269"/>
            <a:ext cx="344144" cy="312304"/>
            <a:chOff x="4365173" y="3486801"/>
            <a:chExt cx="344144" cy="312304"/>
          </a:xfrm>
          <a:solidFill>
            <a:schemeClr val="bg1"/>
          </a:soli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4EFF17B-16A2-CC9B-28AD-BB5F073F1FAF}"/>
                </a:ext>
              </a:extLst>
            </p:cNvPr>
            <p:cNvSpPr/>
            <p:nvPr/>
          </p:nvSpPr>
          <p:spPr>
            <a:xfrm>
              <a:off x="4492448" y="3704197"/>
              <a:ext cx="36827" cy="36827"/>
            </a:xfrm>
            <a:custGeom>
              <a:avLst/>
              <a:gdLst>
                <a:gd name="connsiteX0" fmla="*/ 36828 w 36827"/>
                <a:gd name="connsiteY0" fmla="*/ 18414 h 36827"/>
                <a:gd name="connsiteX1" fmla="*/ 18414 w 36827"/>
                <a:gd name="connsiteY1" fmla="*/ 36828 h 36827"/>
                <a:gd name="connsiteX2" fmla="*/ 0 w 36827"/>
                <a:gd name="connsiteY2" fmla="*/ 18414 h 36827"/>
                <a:gd name="connsiteX3" fmla="*/ 18414 w 36827"/>
                <a:gd name="connsiteY3" fmla="*/ 0 h 36827"/>
                <a:gd name="connsiteX4" fmla="*/ 36828 w 36827"/>
                <a:gd name="connsiteY4" fmla="*/ 18414 h 3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27" h="36827">
                  <a:moveTo>
                    <a:pt x="36828" y="18414"/>
                  </a:moveTo>
                  <a:cubicBezTo>
                    <a:pt x="36828" y="28583"/>
                    <a:pt x="28583" y="36828"/>
                    <a:pt x="18414" y="36828"/>
                  </a:cubicBezTo>
                  <a:cubicBezTo>
                    <a:pt x="8244" y="36828"/>
                    <a:pt x="0" y="28583"/>
                    <a:pt x="0" y="18414"/>
                  </a:cubicBezTo>
                  <a:cubicBezTo>
                    <a:pt x="0" y="8244"/>
                    <a:pt x="8244" y="0"/>
                    <a:pt x="18414" y="0"/>
                  </a:cubicBezTo>
                  <a:cubicBezTo>
                    <a:pt x="28583" y="0"/>
                    <a:pt x="36828" y="8244"/>
                    <a:pt x="36828" y="18414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0498611-20F8-9BB1-2AF6-219B0A6A0D72}"/>
                </a:ext>
              </a:extLst>
            </p:cNvPr>
            <p:cNvSpPr/>
            <p:nvPr/>
          </p:nvSpPr>
          <p:spPr>
            <a:xfrm>
              <a:off x="4474075" y="3746095"/>
              <a:ext cx="73006" cy="36787"/>
            </a:xfrm>
            <a:custGeom>
              <a:avLst/>
              <a:gdLst>
                <a:gd name="connsiteX0" fmla="*/ 73006 w 73006"/>
                <a:gd name="connsiteY0" fmla="*/ 36787 h 36787"/>
                <a:gd name="connsiteX1" fmla="*/ 73006 w 73006"/>
                <a:gd name="connsiteY1" fmla="*/ 18373 h 36787"/>
                <a:gd name="connsiteX2" fmla="*/ 69356 w 73006"/>
                <a:gd name="connsiteY2" fmla="*/ 11032 h 36787"/>
                <a:gd name="connsiteX3" fmla="*/ 51551 w 73006"/>
                <a:gd name="connsiteY3" fmla="*/ 2271 h 36787"/>
                <a:gd name="connsiteX4" fmla="*/ 36503 w 73006"/>
                <a:gd name="connsiteY4" fmla="*/ 0 h 36787"/>
                <a:gd name="connsiteX5" fmla="*/ 21456 w 73006"/>
                <a:gd name="connsiteY5" fmla="*/ 2271 h 36787"/>
                <a:gd name="connsiteX6" fmla="*/ 3650 w 73006"/>
                <a:gd name="connsiteY6" fmla="*/ 11032 h 36787"/>
                <a:gd name="connsiteX7" fmla="*/ 0 w 73006"/>
                <a:gd name="connsiteY7" fmla="*/ 18373 h 36787"/>
                <a:gd name="connsiteX8" fmla="*/ 0 w 73006"/>
                <a:gd name="connsiteY8" fmla="*/ 36787 h 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006" h="36787">
                  <a:moveTo>
                    <a:pt x="73006" y="36787"/>
                  </a:moveTo>
                  <a:lnTo>
                    <a:pt x="73006" y="18373"/>
                  </a:lnTo>
                  <a:cubicBezTo>
                    <a:pt x="72946" y="15504"/>
                    <a:pt x="71608" y="12811"/>
                    <a:pt x="69356" y="11032"/>
                  </a:cubicBezTo>
                  <a:cubicBezTo>
                    <a:pt x="64065" y="6953"/>
                    <a:pt x="58010" y="3975"/>
                    <a:pt x="51551" y="2271"/>
                  </a:cubicBezTo>
                  <a:cubicBezTo>
                    <a:pt x="46675" y="775"/>
                    <a:pt x="41603" y="9"/>
                    <a:pt x="36503" y="0"/>
                  </a:cubicBezTo>
                  <a:cubicBezTo>
                    <a:pt x="31408" y="79"/>
                    <a:pt x="26347" y="842"/>
                    <a:pt x="21456" y="2271"/>
                  </a:cubicBezTo>
                  <a:cubicBezTo>
                    <a:pt x="15068" y="4163"/>
                    <a:pt x="9047" y="7125"/>
                    <a:pt x="3650" y="11032"/>
                  </a:cubicBezTo>
                  <a:cubicBezTo>
                    <a:pt x="1398" y="12811"/>
                    <a:pt x="60" y="15504"/>
                    <a:pt x="0" y="18373"/>
                  </a:cubicBezTo>
                  <a:lnTo>
                    <a:pt x="0" y="36787"/>
                  </a:ln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6859AF94-7D25-91F8-6656-FCF28F7E50EA}"/>
                </a:ext>
              </a:extLst>
            </p:cNvPr>
            <p:cNvSpPr/>
            <p:nvPr/>
          </p:nvSpPr>
          <p:spPr>
            <a:xfrm>
              <a:off x="4572998" y="3704197"/>
              <a:ext cx="36827" cy="36827"/>
            </a:xfrm>
            <a:custGeom>
              <a:avLst/>
              <a:gdLst>
                <a:gd name="connsiteX0" fmla="*/ 36828 w 36827"/>
                <a:gd name="connsiteY0" fmla="*/ 18414 h 36827"/>
                <a:gd name="connsiteX1" fmla="*/ 18414 w 36827"/>
                <a:gd name="connsiteY1" fmla="*/ 36828 h 36827"/>
                <a:gd name="connsiteX2" fmla="*/ 0 w 36827"/>
                <a:gd name="connsiteY2" fmla="*/ 18414 h 36827"/>
                <a:gd name="connsiteX3" fmla="*/ 18414 w 36827"/>
                <a:gd name="connsiteY3" fmla="*/ 0 h 36827"/>
                <a:gd name="connsiteX4" fmla="*/ 36828 w 36827"/>
                <a:gd name="connsiteY4" fmla="*/ 18414 h 3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27" h="36827">
                  <a:moveTo>
                    <a:pt x="36828" y="18414"/>
                  </a:moveTo>
                  <a:cubicBezTo>
                    <a:pt x="36828" y="28583"/>
                    <a:pt x="28583" y="36828"/>
                    <a:pt x="18414" y="36828"/>
                  </a:cubicBezTo>
                  <a:cubicBezTo>
                    <a:pt x="8244" y="36828"/>
                    <a:pt x="0" y="28583"/>
                    <a:pt x="0" y="18414"/>
                  </a:cubicBezTo>
                  <a:cubicBezTo>
                    <a:pt x="0" y="8244"/>
                    <a:pt x="8244" y="0"/>
                    <a:pt x="18414" y="0"/>
                  </a:cubicBezTo>
                  <a:cubicBezTo>
                    <a:pt x="28583" y="0"/>
                    <a:pt x="36828" y="8244"/>
                    <a:pt x="36828" y="18414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D8B381C-6A2E-3141-779C-9CC685603E00}"/>
                </a:ext>
              </a:extLst>
            </p:cNvPr>
            <p:cNvSpPr/>
            <p:nvPr/>
          </p:nvSpPr>
          <p:spPr>
            <a:xfrm>
              <a:off x="4555193" y="3746095"/>
              <a:ext cx="73006" cy="36787"/>
            </a:xfrm>
            <a:custGeom>
              <a:avLst/>
              <a:gdLst>
                <a:gd name="connsiteX0" fmla="*/ 73006 w 73006"/>
                <a:gd name="connsiteY0" fmla="*/ 36787 h 36787"/>
                <a:gd name="connsiteX1" fmla="*/ 73006 w 73006"/>
                <a:gd name="connsiteY1" fmla="*/ 18373 h 36787"/>
                <a:gd name="connsiteX2" fmla="*/ 69356 w 73006"/>
                <a:gd name="connsiteY2" fmla="*/ 11032 h 36787"/>
                <a:gd name="connsiteX3" fmla="*/ 51551 w 73006"/>
                <a:gd name="connsiteY3" fmla="*/ 2271 h 36787"/>
                <a:gd name="connsiteX4" fmla="*/ 36503 w 73006"/>
                <a:gd name="connsiteY4" fmla="*/ 0 h 36787"/>
                <a:gd name="connsiteX5" fmla="*/ 21456 w 73006"/>
                <a:gd name="connsiteY5" fmla="*/ 2271 h 36787"/>
                <a:gd name="connsiteX6" fmla="*/ 3650 w 73006"/>
                <a:gd name="connsiteY6" fmla="*/ 11032 h 36787"/>
                <a:gd name="connsiteX7" fmla="*/ 0 w 73006"/>
                <a:gd name="connsiteY7" fmla="*/ 18373 h 36787"/>
                <a:gd name="connsiteX8" fmla="*/ 0 w 73006"/>
                <a:gd name="connsiteY8" fmla="*/ 36787 h 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006" h="36787">
                  <a:moveTo>
                    <a:pt x="73006" y="36787"/>
                  </a:moveTo>
                  <a:lnTo>
                    <a:pt x="73006" y="18373"/>
                  </a:lnTo>
                  <a:cubicBezTo>
                    <a:pt x="72946" y="15504"/>
                    <a:pt x="71608" y="12811"/>
                    <a:pt x="69356" y="11032"/>
                  </a:cubicBezTo>
                  <a:cubicBezTo>
                    <a:pt x="64065" y="6953"/>
                    <a:pt x="58010" y="3975"/>
                    <a:pt x="51551" y="2271"/>
                  </a:cubicBezTo>
                  <a:cubicBezTo>
                    <a:pt x="46675" y="775"/>
                    <a:pt x="41603" y="9"/>
                    <a:pt x="36503" y="0"/>
                  </a:cubicBezTo>
                  <a:cubicBezTo>
                    <a:pt x="31408" y="79"/>
                    <a:pt x="26347" y="842"/>
                    <a:pt x="21456" y="2271"/>
                  </a:cubicBezTo>
                  <a:cubicBezTo>
                    <a:pt x="15068" y="4163"/>
                    <a:pt x="9047" y="7125"/>
                    <a:pt x="3650" y="11032"/>
                  </a:cubicBezTo>
                  <a:cubicBezTo>
                    <a:pt x="1398" y="12811"/>
                    <a:pt x="60" y="15504"/>
                    <a:pt x="0" y="18373"/>
                  </a:cubicBezTo>
                  <a:lnTo>
                    <a:pt x="0" y="36787"/>
                  </a:ln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79837994-518C-22A0-06A3-D605BDF487A2}"/>
                </a:ext>
              </a:extLst>
            </p:cNvPr>
            <p:cNvSpPr/>
            <p:nvPr/>
          </p:nvSpPr>
          <p:spPr>
            <a:xfrm>
              <a:off x="4654116" y="3704197"/>
              <a:ext cx="36827" cy="36827"/>
            </a:xfrm>
            <a:custGeom>
              <a:avLst/>
              <a:gdLst>
                <a:gd name="connsiteX0" fmla="*/ 36828 w 36827"/>
                <a:gd name="connsiteY0" fmla="*/ 18414 h 36827"/>
                <a:gd name="connsiteX1" fmla="*/ 18414 w 36827"/>
                <a:gd name="connsiteY1" fmla="*/ 36828 h 36827"/>
                <a:gd name="connsiteX2" fmla="*/ 0 w 36827"/>
                <a:gd name="connsiteY2" fmla="*/ 18414 h 36827"/>
                <a:gd name="connsiteX3" fmla="*/ 18414 w 36827"/>
                <a:gd name="connsiteY3" fmla="*/ 0 h 36827"/>
                <a:gd name="connsiteX4" fmla="*/ 36828 w 36827"/>
                <a:gd name="connsiteY4" fmla="*/ 18414 h 3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27" h="36827">
                  <a:moveTo>
                    <a:pt x="36828" y="18414"/>
                  </a:moveTo>
                  <a:cubicBezTo>
                    <a:pt x="36828" y="28583"/>
                    <a:pt x="28583" y="36828"/>
                    <a:pt x="18414" y="36828"/>
                  </a:cubicBezTo>
                  <a:cubicBezTo>
                    <a:pt x="8244" y="36828"/>
                    <a:pt x="0" y="28583"/>
                    <a:pt x="0" y="18414"/>
                  </a:cubicBezTo>
                  <a:cubicBezTo>
                    <a:pt x="0" y="8244"/>
                    <a:pt x="8244" y="0"/>
                    <a:pt x="18414" y="0"/>
                  </a:cubicBezTo>
                  <a:cubicBezTo>
                    <a:pt x="28583" y="0"/>
                    <a:pt x="36828" y="8244"/>
                    <a:pt x="36828" y="18414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35DA5493-E6AD-2DC4-0849-5819C6C81C8D}"/>
                </a:ext>
              </a:extLst>
            </p:cNvPr>
            <p:cNvSpPr/>
            <p:nvPr/>
          </p:nvSpPr>
          <p:spPr>
            <a:xfrm>
              <a:off x="4636311" y="3746095"/>
              <a:ext cx="73006" cy="36787"/>
            </a:xfrm>
            <a:custGeom>
              <a:avLst/>
              <a:gdLst>
                <a:gd name="connsiteX0" fmla="*/ 73006 w 73006"/>
                <a:gd name="connsiteY0" fmla="*/ 36787 h 36787"/>
                <a:gd name="connsiteX1" fmla="*/ 73006 w 73006"/>
                <a:gd name="connsiteY1" fmla="*/ 18373 h 36787"/>
                <a:gd name="connsiteX2" fmla="*/ 69356 w 73006"/>
                <a:gd name="connsiteY2" fmla="*/ 11032 h 36787"/>
                <a:gd name="connsiteX3" fmla="*/ 51551 w 73006"/>
                <a:gd name="connsiteY3" fmla="*/ 2271 h 36787"/>
                <a:gd name="connsiteX4" fmla="*/ 36503 w 73006"/>
                <a:gd name="connsiteY4" fmla="*/ 0 h 36787"/>
                <a:gd name="connsiteX5" fmla="*/ 21456 w 73006"/>
                <a:gd name="connsiteY5" fmla="*/ 2271 h 36787"/>
                <a:gd name="connsiteX6" fmla="*/ 3650 w 73006"/>
                <a:gd name="connsiteY6" fmla="*/ 11032 h 36787"/>
                <a:gd name="connsiteX7" fmla="*/ 0 w 73006"/>
                <a:gd name="connsiteY7" fmla="*/ 18373 h 36787"/>
                <a:gd name="connsiteX8" fmla="*/ 0 w 73006"/>
                <a:gd name="connsiteY8" fmla="*/ 36787 h 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006" h="36787">
                  <a:moveTo>
                    <a:pt x="73006" y="36787"/>
                  </a:moveTo>
                  <a:lnTo>
                    <a:pt x="73006" y="18373"/>
                  </a:lnTo>
                  <a:cubicBezTo>
                    <a:pt x="72946" y="15504"/>
                    <a:pt x="71608" y="12811"/>
                    <a:pt x="69356" y="11032"/>
                  </a:cubicBezTo>
                  <a:cubicBezTo>
                    <a:pt x="64065" y="6953"/>
                    <a:pt x="58010" y="3975"/>
                    <a:pt x="51551" y="2271"/>
                  </a:cubicBezTo>
                  <a:cubicBezTo>
                    <a:pt x="46675" y="775"/>
                    <a:pt x="41603" y="9"/>
                    <a:pt x="36503" y="0"/>
                  </a:cubicBezTo>
                  <a:cubicBezTo>
                    <a:pt x="31408" y="79"/>
                    <a:pt x="26347" y="842"/>
                    <a:pt x="21456" y="2271"/>
                  </a:cubicBezTo>
                  <a:cubicBezTo>
                    <a:pt x="15068" y="4163"/>
                    <a:pt x="9047" y="7125"/>
                    <a:pt x="3650" y="11032"/>
                  </a:cubicBezTo>
                  <a:cubicBezTo>
                    <a:pt x="1398" y="12811"/>
                    <a:pt x="60" y="15504"/>
                    <a:pt x="0" y="18373"/>
                  </a:cubicBezTo>
                  <a:lnTo>
                    <a:pt x="0" y="36787"/>
                  </a:ln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3862718E-312B-4632-2DCD-3B0A600015BB}"/>
                </a:ext>
              </a:extLst>
            </p:cNvPr>
            <p:cNvSpPr/>
            <p:nvPr/>
          </p:nvSpPr>
          <p:spPr>
            <a:xfrm>
              <a:off x="4407314" y="3528252"/>
              <a:ext cx="48184" cy="48184"/>
            </a:xfrm>
            <a:custGeom>
              <a:avLst/>
              <a:gdLst>
                <a:gd name="connsiteX0" fmla="*/ 48184 w 48184"/>
                <a:gd name="connsiteY0" fmla="*/ 24092 h 48184"/>
                <a:gd name="connsiteX1" fmla="*/ 24092 w 48184"/>
                <a:gd name="connsiteY1" fmla="*/ 48184 h 48184"/>
                <a:gd name="connsiteX2" fmla="*/ 0 w 48184"/>
                <a:gd name="connsiteY2" fmla="*/ 24092 h 48184"/>
                <a:gd name="connsiteX3" fmla="*/ 24092 w 48184"/>
                <a:gd name="connsiteY3" fmla="*/ 0 h 48184"/>
                <a:gd name="connsiteX4" fmla="*/ 48184 w 48184"/>
                <a:gd name="connsiteY4" fmla="*/ 24092 h 4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4" h="48184">
                  <a:moveTo>
                    <a:pt x="48184" y="24092"/>
                  </a:moveTo>
                  <a:cubicBezTo>
                    <a:pt x="48184" y="37398"/>
                    <a:pt x="37398" y="48184"/>
                    <a:pt x="24092" y="48184"/>
                  </a:cubicBezTo>
                  <a:cubicBezTo>
                    <a:pt x="10786" y="48184"/>
                    <a:pt x="0" y="37398"/>
                    <a:pt x="0" y="24092"/>
                  </a:cubicBezTo>
                  <a:cubicBezTo>
                    <a:pt x="0" y="10786"/>
                    <a:pt x="10786" y="0"/>
                    <a:pt x="24092" y="0"/>
                  </a:cubicBezTo>
                  <a:cubicBezTo>
                    <a:pt x="37398" y="0"/>
                    <a:pt x="48184" y="10786"/>
                    <a:pt x="48184" y="24092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6C7BE11-17F2-3584-FCA2-8EFA603ED3AC}"/>
                </a:ext>
              </a:extLst>
            </p:cNvPr>
            <p:cNvSpPr/>
            <p:nvPr/>
          </p:nvSpPr>
          <p:spPr>
            <a:xfrm>
              <a:off x="4365173" y="3541293"/>
              <a:ext cx="210073" cy="257812"/>
            </a:xfrm>
            <a:custGeom>
              <a:avLst/>
              <a:gdLst>
                <a:gd name="connsiteX0" fmla="*/ 208311 w 210073"/>
                <a:gd name="connsiteY0" fmla="*/ 1763 h 257812"/>
                <a:gd name="connsiteX1" fmla="*/ 199713 w 210073"/>
                <a:gd name="connsiteY1" fmla="*/ 1763 h 257812"/>
                <a:gd name="connsiteX2" fmla="*/ 147311 w 210073"/>
                <a:gd name="connsiteY2" fmla="*/ 54165 h 257812"/>
                <a:gd name="connsiteX3" fmla="*/ 135508 w 210073"/>
                <a:gd name="connsiteY3" fmla="*/ 57166 h 257812"/>
                <a:gd name="connsiteX4" fmla="*/ 119528 w 210073"/>
                <a:gd name="connsiteY4" fmla="*/ 82759 h 257812"/>
                <a:gd name="connsiteX5" fmla="*/ 114985 w 210073"/>
                <a:gd name="connsiteY5" fmla="*/ 63413 h 257812"/>
                <a:gd name="connsiteX6" fmla="*/ 111375 w 210073"/>
                <a:gd name="connsiteY6" fmla="*/ 56761 h 257812"/>
                <a:gd name="connsiteX7" fmla="*/ 86066 w 210073"/>
                <a:gd name="connsiteY7" fmla="*/ 43539 h 257812"/>
                <a:gd name="connsiteX8" fmla="*/ 66233 w 210073"/>
                <a:gd name="connsiteY8" fmla="*/ 41146 h 257812"/>
                <a:gd name="connsiteX9" fmla="*/ 46359 w 210073"/>
                <a:gd name="connsiteY9" fmla="*/ 44147 h 257812"/>
                <a:gd name="connsiteX10" fmla="*/ 21091 w 210073"/>
                <a:gd name="connsiteY10" fmla="*/ 57369 h 257812"/>
                <a:gd name="connsiteX11" fmla="*/ 17481 w 210073"/>
                <a:gd name="connsiteY11" fmla="*/ 64021 h 257812"/>
                <a:gd name="connsiteX12" fmla="*/ 0 w 210073"/>
                <a:gd name="connsiteY12" fmla="*/ 138650 h 257812"/>
                <a:gd name="connsiteX13" fmla="*/ 12168 w 210073"/>
                <a:gd name="connsiteY13" fmla="*/ 150817 h 257812"/>
                <a:gd name="connsiteX14" fmla="*/ 23605 w 210073"/>
                <a:gd name="connsiteY14" fmla="*/ 141813 h 257812"/>
                <a:gd name="connsiteX15" fmla="*/ 36260 w 210073"/>
                <a:gd name="connsiteY15" fmla="*/ 89451 h 257812"/>
                <a:gd name="connsiteX16" fmla="*/ 36260 w 210073"/>
                <a:gd name="connsiteY16" fmla="*/ 257812 h 257812"/>
                <a:gd name="connsiteX17" fmla="*/ 60230 w 210073"/>
                <a:gd name="connsiteY17" fmla="*/ 257812 h 257812"/>
                <a:gd name="connsiteX18" fmla="*/ 60230 w 210073"/>
                <a:gd name="connsiteY18" fmla="*/ 149479 h 257812"/>
                <a:gd name="connsiteX19" fmla="*/ 72398 w 210073"/>
                <a:gd name="connsiteY19" fmla="*/ 149479 h 257812"/>
                <a:gd name="connsiteX20" fmla="*/ 72398 w 210073"/>
                <a:gd name="connsiteY20" fmla="*/ 257812 h 257812"/>
                <a:gd name="connsiteX21" fmla="*/ 96328 w 210073"/>
                <a:gd name="connsiteY21" fmla="*/ 257812 h 257812"/>
                <a:gd name="connsiteX22" fmla="*/ 96328 w 210073"/>
                <a:gd name="connsiteY22" fmla="*/ 88681 h 257812"/>
                <a:gd name="connsiteX23" fmla="*/ 100789 w 210073"/>
                <a:gd name="connsiteY23" fmla="*/ 107744 h 257812"/>
                <a:gd name="connsiteX24" fmla="*/ 103182 w 210073"/>
                <a:gd name="connsiteY24" fmla="*/ 110786 h 257812"/>
                <a:gd name="connsiteX25" fmla="*/ 119406 w 210073"/>
                <a:gd name="connsiteY25" fmla="*/ 116504 h 257812"/>
                <a:gd name="connsiteX26" fmla="*/ 129140 w 210073"/>
                <a:gd name="connsiteY26" fmla="*/ 112083 h 257812"/>
                <a:gd name="connsiteX27" fmla="*/ 153881 w 210073"/>
                <a:gd name="connsiteY27" fmla="*/ 71524 h 257812"/>
                <a:gd name="connsiteX28" fmla="*/ 155544 w 210073"/>
                <a:gd name="connsiteY28" fmla="*/ 63129 h 257812"/>
                <a:gd name="connsiteX29" fmla="*/ 208271 w 210073"/>
                <a:gd name="connsiteY29" fmla="*/ 10402 h 257812"/>
                <a:gd name="connsiteX30" fmla="*/ 208311 w 210073"/>
                <a:gd name="connsiteY30" fmla="*/ 1763 h 25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0073" h="257812">
                  <a:moveTo>
                    <a:pt x="208311" y="1763"/>
                  </a:moveTo>
                  <a:cubicBezTo>
                    <a:pt x="205927" y="-588"/>
                    <a:pt x="202097" y="-588"/>
                    <a:pt x="199713" y="1763"/>
                  </a:cubicBezTo>
                  <a:lnTo>
                    <a:pt x="147311" y="54165"/>
                  </a:lnTo>
                  <a:cubicBezTo>
                    <a:pt x="143123" y="52983"/>
                    <a:pt x="138622" y="54127"/>
                    <a:pt x="135508" y="57166"/>
                  </a:cubicBezTo>
                  <a:cubicBezTo>
                    <a:pt x="134656" y="58018"/>
                    <a:pt x="119528" y="82759"/>
                    <a:pt x="119528" y="82759"/>
                  </a:cubicBezTo>
                  <a:lnTo>
                    <a:pt x="114985" y="63413"/>
                  </a:lnTo>
                  <a:cubicBezTo>
                    <a:pt x="114383" y="60918"/>
                    <a:pt x="113139" y="58625"/>
                    <a:pt x="111375" y="56761"/>
                  </a:cubicBezTo>
                  <a:cubicBezTo>
                    <a:pt x="103900" y="50718"/>
                    <a:pt x="95296" y="46223"/>
                    <a:pt x="86066" y="43539"/>
                  </a:cubicBezTo>
                  <a:cubicBezTo>
                    <a:pt x="79541" y="42143"/>
                    <a:pt x="72903" y="41342"/>
                    <a:pt x="66233" y="41146"/>
                  </a:cubicBezTo>
                  <a:cubicBezTo>
                    <a:pt x="59504" y="41249"/>
                    <a:pt x="52819" y="42259"/>
                    <a:pt x="46359" y="44147"/>
                  </a:cubicBezTo>
                  <a:cubicBezTo>
                    <a:pt x="37045" y="46589"/>
                    <a:pt x="28406" y="51109"/>
                    <a:pt x="21091" y="57369"/>
                  </a:cubicBezTo>
                  <a:cubicBezTo>
                    <a:pt x="19311" y="59222"/>
                    <a:pt x="18064" y="61519"/>
                    <a:pt x="17481" y="64021"/>
                  </a:cubicBezTo>
                  <a:cubicBezTo>
                    <a:pt x="17481" y="64021"/>
                    <a:pt x="0" y="137433"/>
                    <a:pt x="0" y="138650"/>
                  </a:cubicBezTo>
                  <a:cubicBezTo>
                    <a:pt x="0" y="145370"/>
                    <a:pt x="5448" y="150817"/>
                    <a:pt x="12168" y="150817"/>
                  </a:cubicBezTo>
                  <a:cubicBezTo>
                    <a:pt x="17553" y="150679"/>
                    <a:pt x="22206" y="147016"/>
                    <a:pt x="23605" y="141813"/>
                  </a:cubicBezTo>
                  <a:lnTo>
                    <a:pt x="36260" y="89451"/>
                  </a:lnTo>
                  <a:lnTo>
                    <a:pt x="36260" y="257812"/>
                  </a:lnTo>
                  <a:lnTo>
                    <a:pt x="60230" y="257812"/>
                  </a:lnTo>
                  <a:lnTo>
                    <a:pt x="60230" y="149479"/>
                  </a:lnTo>
                  <a:lnTo>
                    <a:pt x="72398" y="149479"/>
                  </a:lnTo>
                  <a:lnTo>
                    <a:pt x="72398" y="257812"/>
                  </a:lnTo>
                  <a:lnTo>
                    <a:pt x="96328" y="257812"/>
                  </a:lnTo>
                  <a:lnTo>
                    <a:pt x="96328" y="88681"/>
                  </a:lnTo>
                  <a:lnTo>
                    <a:pt x="100789" y="107744"/>
                  </a:lnTo>
                  <a:cubicBezTo>
                    <a:pt x="101099" y="109061"/>
                    <a:pt x="101974" y="110175"/>
                    <a:pt x="103182" y="110786"/>
                  </a:cubicBezTo>
                  <a:cubicBezTo>
                    <a:pt x="107846" y="114365"/>
                    <a:pt x="113528" y="116368"/>
                    <a:pt x="119406" y="116504"/>
                  </a:cubicBezTo>
                  <a:cubicBezTo>
                    <a:pt x="123233" y="117040"/>
                    <a:pt x="127025" y="115318"/>
                    <a:pt x="129140" y="112083"/>
                  </a:cubicBezTo>
                  <a:lnTo>
                    <a:pt x="153881" y="71524"/>
                  </a:lnTo>
                  <a:cubicBezTo>
                    <a:pt x="155462" y="69031"/>
                    <a:pt x="156056" y="66037"/>
                    <a:pt x="155544" y="63129"/>
                  </a:cubicBezTo>
                  <a:lnTo>
                    <a:pt x="208271" y="10402"/>
                  </a:lnTo>
                  <a:cubicBezTo>
                    <a:pt x="210659" y="8024"/>
                    <a:pt x="210677" y="4163"/>
                    <a:pt x="208311" y="1763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FF6B051-406D-E306-57B5-9338945D55D3}"/>
                </a:ext>
              </a:extLst>
            </p:cNvPr>
            <p:cNvSpPr/>
            <p:nvPr/>
          </p:nvSpPr>
          <p:spPr>
            <a:xfrm>
              <a:off x="4441627" y="3486801"/>
              <a:ext cx="231186" cy="166292"/>
            </a:xfrm>
            <a:custGeom>
              <a:avLst/>
              <a:gdLst>
                <a:gd name="connsiteX0" fmla="*/ 214963 w 231186"/>
                <a:gd name="connsiteY0" fmla="*/ 0 h 166292"/>
                <a:gd name="connsiteX1" fmla="*/ 16224 w 231186"/>
                <a:gd name="connsiteY1" fmla="*/ 0 h 166292"/>
                <a:gd name="connsiteX2" fmla="*/ 0 w 231186"/>
                <a:gd name="connsiteY2" fmla="*/ 16224 h 166292"/>
                <a:gd name="connsiteX3" fmla="*/ 0 w 231186"/>
                <a:gd name="connsiteY3" fmla="*/ 30825 h 166292"/>
                <a:gd name="connsiteX4" fmla="*/ 16224 w 231186"/>
                <a:gd name="connsiteY4" fmla="*/ 40559 h 166292"/>
                <a:gd name="connsiteX5" fmla="*/ 16224 w 231186"/>
                <a:gd name="connsiteY5" fmla="*/ 16224 h 166292"/>
                <a:gd name="connsiteX6" fmla="*/ 214963 w 231186"/>
                <a:gd name="connsiteY6" fmla="*/ 16224 h 166292"/>
                <a:gd name="connsiteX7" fmla="*/ 214963 w 231186"/>
                <a:gd name="connsiteY7" fmla="*/ 150069 h 166292"/>
                <a:gd name="connsiteX8" fmla="*/ 76535 w 231186"/>
                <a:gd name="connsiteY8" fmla="*/ 150069 h 166292"/>
                <a:gd name="connsiteX9" fmla="*/ 66639 w 231186"/>
                <a:gd name="connsiteY9" fmla="*/ 166292 h 166292"/>
                <a:gd name="connsiteX10" fmla="*/ 214963 w 231186"/>
                <a:gd name="connsiteY10" fmla="*/ 166292 h 166292"/>
                <a:gd name="connsiteX11" fmla="*/ 231187 w 231186"/>
                <a:gd name="connsiteY11" fmla="*/ 150069 h 166292"/>
                <a:gd name="connsiteX12" fmla="*/ 231187 w 231186"/>
                <a:gd name="connsiteY12" fmla="*/ 16224 h 166292"/>
                <a:gd name="connsiteX13" fmla="*/ 214963 w 231186"/>
                <a:gd name="connsiteY13" fmla="*/ 0 h 16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186" h="166292">
                  <a:moveTo>
                    <a:pt x="214963" y="0"/>
                  </a:moveTo>
                  <a:lnTo>
                    <a:pt x="16224" y="0"/>
                  </a:lnTo>
                  <a:cubicBezTo>
                    <a:pt x="7264" y="0"/>
                    <a:pt x="0" y="7264"/>
                    <a:pt x="0" y="16224"/>
                  </a:cubicBezTo>
                  <a:lnTo>
                    <a:pt x="0" y="30825"/>
                  </a:lnTo>
                  <a:cubicBezTo>
                    <a:pt x="6201" y="32513"/>
                    <a:pt x="11816" y="35882"/>
                    <a:pt x="16224" y="40559"/>
                  </a:cubicBezTo>
                  <a:lnTo>
                    <a:pt x="16224" y="16224"/>
                  </a:lnTo>
                  <a:lnTo>
                    <a:pt x="214963" y="16224"/>
                  </a:lnTo>
                  <a:lnTo>
                    <a:pt x="214963" y="150069"/>
                  </a:lnTo>
                  <a:lnTo>
                    <a:pt x="76535" y="150069"/>
                  </a:lnTo>
                  <a:lnTo>
                    <a:pt x="66639" y="166292"/>
                  </a:lnTo>
                  <a:lnTo>
                    <a:pt x="214963" y="166292"/>
                  </a:lnTo>
                  <a:cubicBezTo>
                    <a:pt x="223923" y="166292"/>
                    <a:pt x="231187" y="159028"/>
                    <a:pt x="231187" y="150069"/>
                  </a:cubicBezTo>
                  <a:lnTo>
                    <a:pt x="231187" y="16224"/>
                  </a:lnTo>
                  <a:cubicBezTo>
                    <a:pt x="231187" y="7264"/>
                    <a:pt x="223923" y="0"/>
                    <a:pt x="214963" y="0"/>
                  </a:cubicBezTo>
                  <a:close/>
                </a:path>
              </a:pathLst>
            </a:custGeom>
            <a:grpFill/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5" name="图形 40" descr="剪贴板 纯色填充">
            <a:extLst>
              <a:ext uri="{FF2B5EF4-FFF2-40B4-BE49-F238E27FC236}">
                <a16:creationId xmlns:a16="http://schemas.microsoft.com/office/drawing/2014/main" id="{9687E300-EE62-888D-BA4F-8EEF7C1610A0}"/>
              </a:ext>
            </a:extLst>
          </p:cNvPr>
          <p:cNvSpPr/>
          <p:nvPr/>
        </p:nvSpPr>
        <p:spPr>
          <a:xfrm>
            <a:off x="5106314" y="2288687"/>
            <a:ext cx="185801" cy="239743"/>
          </a:xfrm>
          <a:custGeom>
            <a:avLst/>
            <a:gdLst>
              <a:gd name="connsiteX0" fmla="*/ 533400 w 590550"/>
              <a:gd name="connsiteY0" fmla="*/ 704850 h 762000"/>
              <a:gd name="connsiteX1" fmla="*/ 57150 w 590550"/>
              <a:gd name="connsiteY1" fmla="*/ 704850 h 762000"/>
              <a:gd name="connsiteX2" fmla="*/ 57150 w 590550"/>
              <a:gd name="connsiteY2" fmla="*/ 114300 h 762000"/>
              <a:gd name="connsiteX3" fmla="*/ 161925 w 590550"/>
              <a:gd name="connsiteY3" fmla="*/ 114300 h 762000"/>
              <a:gd name="connsiteX4" fmla="*/ 161925 w 590550"/>
              <a:gd name="connsiteY4" fmla="*/ 171450 h 762000"/>
              <a:gd name="connsiteX5" fmla="*/ 428625 w 590550"/>
              <a:gd name="connsiteY5" fmla="*/ 171450 h 762000"/>
              <a:gd name="connsiteX6" fmla="*/ 428625 w 590550"/>
              <a:gd name="connsiteY6" fmla="*/ 114300 h 762000"/>
              <a:gd name="connsiteX7" fmla="*/ 533400 w 590550"/>
              <a:gd name="connsiteY7" fmla="*/ 114300 h 762000"/>
              <a:gd name="connsiteX8" fmla="*/ 533400 w 590550"/>
              <a:gd name="connsiteY8" fmla="*/ 704850 h 762000"/>
              <a:gd name="connsiteX9" fmla="*/ 295275 w 590550"/>
              <a:gd name="connsiteY9" fmla="*/ 38100 h 762000"/>
              <a:gd name="connsiteX10" fmla="*/ 323850 w 590550"/>
              <a:gd name="connsiteY10" fmla="*/ 66675 h 762000"/>
              <a:gd name="connsiteX11" fmla="*/ 295275 w 590550"/>
              <a:gd name="connsiteY11" fmla="*/ 95250 h 762000"/>
              <a:gd name="connsiteX12" fmla="*/ 266700 w 590550"/>
              <a:gd name="connsiteY12" fmla="*/ 66675 h 762000"/>
              <a:gd name="connsiteX13" fmla="*/ 275273 w 590550"/>
              <a:gd name="connsiteY13" fmla="*/ 46672 h 762000"/>
              <a:gd name="connsiteX14" fmla="*/ 295275 w 590550"/>
              <a:gd name="connsiteY14" fmla="*/ 38100 h 762000"/>
              <a:gd name="connsiteX15" fmla="*/ 552450 w 590550"/>
              <a:gd name="connsiteY15" fmla="*/ 57150 h 762000"/>
              <a:gd name="connsiteX16" fmla="*/ 390525 w 590550"/>
              <a:gd name="connsiteY16" fmla="*/ 57150 h 762000"/>
              <a:gd name="connsiteX17" fmla="*/ 390525 w 590550"/>
              <a:gd name="connsiteY17" fmla="*/ 38100 h 762000"/>
              <a:gd name="connsiteX18" fmla="*/ 352425 w 590550"/>
              <a:gd name="connsiteY18" fmla="*/ 0 h 762000"/>
              <a:gd name="connsiteX19" fmla="*/ 238125 w 590550"/>
              <a:gd name="connsiteY19" fmla="*/ 0 h 762000"/>
              <a:gd name="connsiteX20" fmla="*/ 200025 w 590550"/>
              <a:gd name="connsiteY20" fmla="*/ 38100 h 762000"/>
              <a:gd name="connsiteX21" fmla="*/ 200025 w 590550"/>
              <a:gd name="connsiteY21" fmla="*/ 57150 h 762000"/>
              <a:gd name="connsiteX22" fmla="*/ 38100 w 590550"/>
              <a:gd name="connsiteY22" fmla="*/ 57150 h 762000"/>
              <a:gd name="connsiteX23" fmla="*/ 0 w 590550"/>
              <a:gd name="connsiteY23" fmla="*/ 95250 h 762000"/>
              <a:gd name="connsiteX24" fmla="*/ 0 w 590550"/>
              <a:gd name="connsiteY24" fmla="*/ 723900 h 762000"/>
              <a:gd name="connsiteX25" fmla="*/ 38100 w 590550"/>
              <a:gd name="connsiteY25" fmla="*/ 762000 h 762000"/>
              <a:gd name="connsiteX26" fmla="*/ 552450 w 590550"/>
              <a:gd name="connsiteY26" fmla="*/ 762000 h 762000"/>
              <a:gd name="connsiteX27" fmla="*/ 590550 w 590550"/>
              <a:gd name="connsiteY27" fmla="*/ 723900 h 762000"/>
              <a:gd name="connsiteX28" fmla="*/ 590550 w 590550"/>
              <a:gd name="connsiteY28" fmla="*/ 95250 h 762000"/>
              <a:gd name="connsiteX29" fmla="*/ 552450 w 590550"/>
              <a:gd name="connsiteY29" fmla="*/ 571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90550" h="762000">
                <a:moveTo>
                  <a:pt x="533400" y="704850"/>
                </a:moveTo>
                <a:lnTo>
                  <a:pt x="57150" y="704850"/>
                </a:lnTo>
                <a:lnTo>
                  <a:pt x="57150" y="114300"/>
                </a:lnTo>
                <a:lnTo>
                  <a:pt x="161925" y="114300"/>
                </a:lnTo>
                <a:lnTo>
                  <a:pt x="161925" y="171450"/>
                </a:lnTo>
                <a:lnTo>
                  <a:pt x="428625" y="171450"/>
                </a:lnTo>
                <a:lnTo>
                  <a:pt x="428625" y="114300"/>
                </a:lnTo>
                <a:lnTo>
                  <a:pt x="533400" y="114300"/>
                </a:lnTo>
                <a:lnTo>
                  <a:pt x="533400" y="704850"/>
                </a:lnTo>
                <a:close/>
                <a:moveTo>
                  <a:pt x="295275" y="38100"/>
                </a:moveTo>
                <a:cubicBezTo>
                  <a:pt x="311468" y="38100"/>
                  <a:pt x="323850" y="50483"/>
                  <a:pt x="323850" y="66675"/>
                </a:cubicBezTo>
                <a:cubicBezTo>
                  <a:pt x="323850" y="82868"/>
                  <a:pt x="311468" y="95250"/>
                  <a:pt x="295275" y="95250"/>
                </a:cubicBezTo>
                <a:cubicBezTo>
                  <a:pt x="279083" y="95250"/>
                  <a:pt x="266700" y="82868"/>
                  <a:pt x="266700" y="66675"/>
                </a:cubicBezTo>
                <a:cubicBezTo>
                  <a:pt x="266700" y="59055"/>
                  <a:pt x="269558" y="51435"/>
                  <a:pt x="275273" y="46672"/>
                </a:cubicBezTo>
                <a:cubicBezTo>
                  <a:pt x="280035" y="40958"/>
                  <a:pt x="287655" y="38100"/>
                  <a:pt x="295275" y="38100"/>
                </a:cubicBezTo>
                <a:close/>
                <a:moveTo>
                  <a:pt x="552450" y="57150"/>
                </a:moveTo>
                <a:lnTo>
                  <a:pt x="390525" y="57150"/>
                </a:lnTo>
                <a:lnTo>
                  <a:pt x="390525" y="38100"/>
                </a:lnTo>
                <a:cubicBezTo>
                  <a:pt x="390525" y="17145"/>
                  <a:pt x="373380" y="0"/>
                  <a:pt x="352425" y="0"/>
                </a:cubicBezTo>
                <a:lnTo>
                  <a:pt x="238125" y="0"/>
                </a:lnTo>
                <a:cubicBezTo>
                  <a:pt x="217170" y="0"/>
                  <a:pt x="200025" y="17145"/>
                  <a:pt x="200025" y="38100"/>
                </a:cubicBezTo>
                <a:lnTo>
                  <a:pt x="200025" y="57150"/>
                </a:lnTo>
                <a:lnTo>
                  <a:pt x="38100" y="57150"/>
                </a:lnTo>
                <a:cubicBezTo>
                  <a:pt x="17145" y="57150"/>
                  <a:pt x="0" y="74295"/>
                  <a:pt x="0" y="95250"/>
                </a:cubicBezTo>
                <a:lnTo>
                  <a:pt x="0" y="723900"/>
                </a:lnTo>
                <a:cubicBezTo>
                  <a:pt x="0" y="744855"/>
                  <a:pt x="17145" y="762000"/>
                  <a:pt x="38100" y="762000"/>
                </a:cubicBezTo>
                <a:lnTo>
                  <a:pt x="552450" y="762000"/>
                </a:lnTo>
                <a:cubicBezTo>
                  <a:pt x="573405" y="762000"/>
                  <a:pt x="590550" y="744855"/>
                  <a:pt x="590550" y="723900"/>
                </a:cubicBezTo>
                <a:lnTo>
                  <a:pt x="590550" y="95250"/>
                </a:lnTo>
                <a:cubicBezTo>
                  <a:pt x="590550" y="74295"/>
                  <a:pt x="573405" y="57150"/>
                  <a:pt x="552450" y="5715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5B61B5A-682F-6896-88EE-6A9FA3DB0F2C}"/>
              </a:ext>
            </a:extLst>
          </p:cNvPr>
          <p:cNvGrpSpPr/>
          <p:nvPr/>
        </p:nvGrpSpPr>
        <p:grpSpPr>
          <a:xfrm>
            <a:off x="6232201" y="2522515"/>
            <a:ext cx="385673" cy="385673"/>
            <a:chOff x="4389120" y="2520047"/>
            <a:chExt cx="385673" cy="385673"/>
          </a:xfrm>
          <a:solidFill>
            <a:schemeClr val="bg1"/>
          </a:solidFill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DDACEC66-2CBC-8870-D49A-1FDD8B941AD7}"/>
                </a:ext>
              </a:extLst>
            </p:cNvPr>
            <p:cNvSpPr/>
            <p:nvPr/>
          </p:nvSpPr>
          <p:spPr>
            <a:xfrm>
              <a:off x="4389120" y="2520047"/>
              <a:ext cx="385673" cy="385673"/>
            </a:xfrm>
            <a:custGeom>
              <a:avLst/>
              <a:gdLst>
                <a:gd name="connsiteX0" fmla="*/ 192837 w 385673"/>
                <a:gd name="connsiteY0" fmla="*/ 355226 h 385673"/>
                <a:gd name="connsiteX1" fmla="*/ 30448 w 385673"/>
                <a:gd name="connsiteY1" fmla="*/ 192837 h 385673"/>
                <a:gd name="connsiteX2" fmla="*/ 192837 w 385673"/>
                <a:gd name="connsiteY2" fmla="*/ 30448 h 385673"/>
                <a:gd name="connsiteX3" fmla="*/ 355226 w 385673"/>
                <a:gd name="connsiteY3" fmla="*/ 192837 h 385673"/>
                <a:gd name="connsiteX4" fmla="*/ 192837 w 385673"/>
                <a:gd name="connsiteY4" fmla="*/ 355226 h 385673"/>
                <a:gd name="connsiteX5" fmla="*/ 192837 w 385673"/>
                <a:gd name="connsiteY5" fmla="*/ 0 h 385673"/>
                <a:gd name="connsiteX6" fmla="*/ 0 w 385673"/>
                <a:gd name="connsiteY6" fmla="*/ 192837 h 385673"/>
                <a:gd name="connsiteX7" fmla="*/ 192837 w 385673"/>
                <a:gd name="connsiteY7" fmla="*/ 385674 h 385673"/>
                <a:gd name="connsiteX8" fmla="*/ 385674 w 385673"/>
                <a:gd name="connsiteY8" fmla="*/ 192837 h 385673"/>
                <a:gd name="connsiteX9" fmla="*/ 192837 w 385673"/>
                <a:gd name="connsiteY9" fmla="*/ 0 h 38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673" h="385673">
                  <a:moveTo>
                    <a:pt x="192837" y="355226"/>
                  </a:moveTo>
                  <a:cubicBezTo>
                    <a:pt x="103523" y="355226"/>
                    <a:pt x="30448" y="282151"/>
                    <a:pt x="30448" y="192837"/>
                  </a:cubicBezTo>
                  <a:cubicBezTo>
                    <a:pt x="30448" y="103523"/>
                    <a:pt x="103523" y="30448"/>
                    <a:pt x="192837" y="30448"/>
                  </a:cubicBezTo>
                  <a:cubicBezTo>
                    <a:pt x="282151" y="30448"/>
                    <a:pt x="355226" y="103523"/>
                    <a:pt x="355226" y="192837"/>
                  </a:cubicBezTo>
                  <a:cubicBezTo>
                    <a:pt x="355226" y="282151"/>
                    <a:pt x="282151" y="355226"/>
                    <a:pt x="192837" y="355226"/>
                  </a:cubicBezTo>
                  <a:close/>
                  <a:moveTo>
                    <a:pt x="192837" y="0"/>
                  </a:moveTo>
                  <a:cubicBezTo>
                    <a:pt x="86269" y="0"/>
                    <a:pt x="0" y="86269"/>
                    <a:pt x="0" y="192837"/>
                  </a:cubicBezTo>
                  <a:cubicBezTo>
                    <a:pt x="0" y="299405"/>
                    <a:pt x="86269" y="385674"/>
                    <a:pt x="192837" y="385674"/>
                  </a:cubicBezTo>
                  <a:cubicBezTo>
                    <a:pt x="299405" y="385674"/>
                    <a:pt x="385674" y="299405"/>
                    <a:pt x="385674" y="192837"/>
                  </a:cubicBezTo>
                  <a:cubicBezTo>
                    <a:pt x="385674" y="86269"/>
                    <a:pt x="299405" y="0"/>
                    <a:pt x="192837" y="0"/>
                  </a:cubicBez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11776B85-9583-64E7-3B04-42C9E7688FDE}"/>
                </a:ext>
              </a:extLst>
            </p:cNvPr>
            <p:cNvSpPr/>
            <p:nvPr/>
          </p:nvSpPr>
          <p:spPr>
            <a:xfrm>
              <a:off x="4571808" y="2611391"/>
              <a:ext cx="88806" cy="180150"/>
            </a:xfrm>
            <a:custGeom>
              <a:avLst/>
              <a:gdLst>
                <a:gd name="connsiteX0" fmla="*/ 20299 w 88806"/>
                <a:gd name="connsiteY0" fmla="*/ 0 h 180150"/>
                <a:gd name="connsiteX1" fmla="*/ 0 w 88806"/>
                <a:gd name="connsiteY1" fmla="*/ 0 h 180150"/>
                <a:gd name="connsiteX2" fmla="*/ 0 w 88806"/>
                <a:gd name="connsiteY2" fmla="*/ 101493 h 180150"/>
                <a:gd name="connsiteX3" fmla="*/ 3045 w 88806"/>
                <a:gd name="connsiteY3" fmla="*/ 108598 h 180150"/>
                <a:gd name="connsiteX4" fmla="*/ 74597 w 88806"/>
                <a:gd name="connsiteY4" fmla="*/ 180150 h 180150"/>
                <a:gd name="connsiteX5" fmla="*/ 88806 w 88806"/>
                <a:gd name="connsiteY5" fmla="*/ 165941 h 180150"/>
                <a:gd name="connsiteX6" fmla="*/ 20299 w 88806"/>
                <a:gd name="connsiteY6" fmla="*/ 97433 h 180150"/>
                <a:gd name="connsiteX7" fmla="*/ 20299 w 88806"/>
                <a:gd name="connsiteY7" fmla="*/ 0 h 18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806" h="180150">
                  <a:moveTo>
                    <a:pt x="20299" y="0"/>
                  </a:moveTo>
                  <a:lnTo>
                    <a:pt x="0" y="0"/>
                  </a:lnTo>
                  <a:lnTo>
                    <a:pt x="0" y="101493"/>
                  </a:lnTo>
                  <a:cubicBezTo>
                    <a:pt x="0" y="104538"/>
                    <a:pt x="1015" y="107075"/>
                    <a:pt x="3045" y="108598"/>
                  </a:cubicBezTo>
                  <a:lnTo>
                    <a:pt x="74597" y="180150"/>
                  </a:lnTo>
                  <a:lnTo>
                    <a:pt x="88806" y="165941"/>
                  </a:lnTo>
                  <a:lnTo>
                    <a:pt x="20299" y="97433"/>
                  </a:lnTo>
                  <a:lnTo>
                    <a:pt x="20299" y="0"/>
                  </a:ln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4C71943-BEC5-0374-8F00-3F4C579237D7}"/>
                </a:ext>
              </a:extLst>
            </p:cNvPr>
            <p:cNvSpPr/>
            <p:nvPr/>
          </p:nvSpPr>
          <p:spPr>
            <a:xfrm>
              <a:off x="4571808" y="2570794"/>
              <a:ext cx="20298" cy="20298"/>
            </a:xfrm>
            <a:custGeom>
              <a:avLst/>
              <a:gdLst>
                <a:gd name="connsiteX0" fmla="*/ 20299 w 20298"/>
                <a:gd name="connsiteY0" fmla="*/ 10149 h 20298"/>
                <a:gd name="connsiteX1" fmla="*/ 10149 w 20298"/>
                <a:gd name="connsiteY1" fmla="*/ 20299 h 20298"/>
                <a:gd name="connsiteX2" fmla="*/ 0 w 20298"/>
                <a:gd name="connsiteY2" fmla="*/ 10149 h 20298"/>
                <a:gd name="connsiteX3" fmla="*/ 10149 w 20298"/>
                <a:gd name="connsiteY3" fmla="*/ 0 h 20298"/>
                <a:gd name="connsiteX4" fmla="*/ 20299 w 20298"/>
                <a:gd name="connsiteY4" fmla="*/ 10149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" h="20298">
                  <a:moveTo>
                    <a:pt x="20299" y="10149"/>
                  </a:moveTo>
                  <a:cubicBezTo>
                    <a:pt x="20299" y="15755"/>
                    <a:pt x="15755" y="20299"/>
                    <a:pt x="10149" y="20299"/>
                  </a:cubicBezTo>
                  <a:cubicBezTo>
                    <a:pt x="4544" y="20299"/>
                    <a:pt x="0" y="15755"/>
                    <a:pt x="0" y="10149"/>
                  </a:cubicBezTo>
                  <a:cubicBezTo>
                    <a:pt x="0" y="4544"/>
                    <a:pt x="4544" y="0"/>
                    <a:pt x="10149" y="0"/>
                  </a:cubicBezTo>
                  <a:cubicBezTo>
                    <a:pt x="15755" y="0"/>
                    <a:pt x="20299" y="4544"/>
                    <a:pt x="20299" y="10149"/>
                  </a:cubicBez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C2286690-1ADE-D169-4C47-35AA860AFBE6}"/>
                </a:ext>
              </a:extLst>
            </p:cNvPr>
            <p:cNvSpPr/>
            <p:nvPr/>
          </p:nvSpPr>
          <p:spPr>
            <a:xfrm>
              <a:off x="4571808" y="2834676"/>
              <a:ext cx="20298" cy="20298"/>
            </a:xfrm>
            <a:custGeom>
              <a:avLst/>
              <a:gdLst>
                <a:gd name="connsiteX0" fmla="*/ 20299 w 20298"/>
                <a:gd name="connsiteY0" fmla="*/ 10149 h 20298"/>
                <a:gd name="connsiteX1" fmla="*/ 10149 w 20298"/>
                <a:gd name="connsiteY1" fmla="*/ 20299 h 20298"/>
                <a:gd name="connsiteX2" fmla="*/ 0 w 20298"/>
                <a:gd name="connsiteY2" fmla="*/ 10149 h 20298"/>
                <a:gd name="connsiteX3" fmla="*/ 10149 w 20298"/>
                <a:gd name="connsiteY3" fmla="*/ 0 h 20298"/>
                <a:gd name="connsiteX4" fmla="*/ 20299 w 20298"/>
                <a:gd name="connsiteY4" fmla="*/ 10149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" h="20298">
                  <a:moveTo>
                    <a:pt x="20299" y="10149"/>
                  </a:moveTo>
                  <a:cubicBezTo>
                    <a:pt x="20299" y="15755"/>
                    <a:pt x="15755" y="20299"/>
                    <a:pt x="10149" y="20299"/>
                  </a:cubicBezTo>
                  <a:cubicBezTo>
                    <a:pt x="4544" y="20299"/>
                    <a:pt x="0" y="15755"/>
                    <a:pt x="0" y="10149"/>
                  </a:cubicBezTo>
                  <a:cubicBezTo>
                    <a:pt x="0" y="4544"/>
                    <a:pt x="4544" y="0"/>
                    <a:pt x="10149" y="0"/>
                  </a:cubicBezTo>
                  <a:cubicBezTo>
                    <a:pt x="15755" y="0"/>
                    <a:pt x="20299" y="4544"/>
                    <a:pt x="20299" y="10149"/>
                  </a:cubicBez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7BA70C7-EDC1-90CA-4AD5-9AF4CD2A15FA}"/>
                </a:ext>
              </a:extLst>
            </p:cNvPr>
            <p:cNvSpPr/>
            <p:nvPr/>
          </p:nvSpPr>
          <p:spPr>
            <a:xfrm>
              <a:off x="4439867" y="2702735"/>
              <a:ext cx="20298" cy="20298"/>
            </a:xfrm>
            <a:custGeom>
              <a:avLst/>
              <a:gdLst>
                <a:gd name="connsiteX0" fmla="*/ 20299 w 20298"/>
                <a:gd name="connsiteY0" fmla="*/ 10149 h 20298"/>
                <a:gd name="connsiteX1" fmla="*/ 10149 w 20298"/>
                <a:gd name="connsiteY1" fmla="*/ 20299 h 20298"/>
                <a:gd name="connsiteX2" fmla="*/ 0 w 20298"/>
                <a:gd name="connsiteY2" fmla="*/ 10149 h 20298"/>
                <a:gd name="connsiteX3" fmla="*/ 10149 w 20298"/>
                <a:gd name="connsiteY3" fmla="*/ 0 h 20298"/>
                <a:gd name="connsiteX4" fmla="*/ 20299 w 20298"/>
                <a:gd name="connsiteY4" fmla="*/ 10149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" h="20298">
                  <a:moveTo>
                    <a:pt x="20299" y="10149"/>
                  </a:moveTo>
                  <a:cubicBezTo>
                    <a:pt x="20299" y="15755"/>
                    <a:pt x="15755" y="20299"/>
                    <a:pt x="10149" y="20299"/>
                  </a:cubicBezTo>
                  <a:cubicBezTo>
                    <a:pt x="4544" y="20299"/>
                    <a:pt x="0" y="15755"/>
                    <a:pt x="0" y="10149"/>
                  </a:cubicBezTo>
                  <a:cubicBezTo>
                    <a:pt x="0" y="4544"/>
                    <a:pt x="4544" y="0"/>
                    <a:pt x="10149" y="0"/>
                  </a:cubicBezTo>
                  <a:cubicBezTo>
                    <a:pt x="15755" y="0"/>
                    <a:pt x="20299" y="4544"/>
                    <a:pt x="20299" y="10149"/>
                  </a:cubicBez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E4DBB0C7-9027-0833-03BC-64EF07E88EC1}"/>
                </a:ext>
              </a:extLst>
            </p:cNvPr>
            <p:cNvSpPr/>
            <p:nvPr/>
          </p:nvSpPr>
          <p:spPr>
            <a:xfrm>
              <a:off x="4703749" y="2702735"/>
              <a:ext cx="20298" cy="20298"/>
            </a:xfrm>
            <a:custGeom>
              <a:avLst/>
              <a:gdLst>
                <a:gd name="connsiteX0" fmla="*/ 20299 w 20298"/>
                <a:gd name="connsiteY0" fmla="*/ 10149 h 20298"/>
                <a:gd name="connsiteX1" fmla="*/ 10149 w 20298"/>
                <a:gd name="connsiteY1" fmla="*/ 20299 h 20298"/>
                <a:gd name="connsiteX2" fmla="*/ 0 w 20298"/>
                <a:gd name="connsiteY2" fmla="*/ 10149 h 20298"/>
                <a:gd name="connsiteX3" fmla="*/ 10149 w 20298"/>
                <a:gd name="connsiteY3" fmla="*/ 0 h 20298"/>
                <a:gd name="connsiteX4" fmla="*/ 20299 w 20298"/>
                <a:gd name="connsiteY4" fmla="*/ 10149 h 2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" h="20298">
                  <a:moveTo>
                    <a:pt x="20299" y="10149"/>
                  </a:moveTo>
                  <a:cubicBezTo>
                    <a:pt x="20299" y="15755"/>
                    <a:pt x="15755" y="20299"/>
                    <a:pt x="10149" y="20299"/>
                  </a:cubicBezTo>
                  <a:cubicBezTo>
                    <a:pt x="4544" y="20299"/>
                    <a:pt x="0" y="15755"/>
                    <a:pt x="0" y="10149"/>
                  </a:cubicBezTo>
                  <a:cubicBezTo>
                    <a:pt x="0" y="4544"/>
                    <a:pt x="4544" y="0"/>
                    <a:pt x="10149" y="0"/>
                  </a:cubicBezTo>
                  <a:cubicBezTo>
                    <a:pt x="15755" y="0"/>
                    <a:pt x="20299" y="4544"/>
                    <a:pt x="20299" y="10149"/>
                  </a:cubicBezTo>
                  <a:close/>
                </a:path>
              </a:pathLst>
            </a:custGeom>
            <a:grpFill/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101CE65-AFA9-5A01-FC19-A7C3DB4B99BC}"/>
              </a:ext>
            </a:extLst>
          </p:cNvPr>
          <p:cNvGrpSpPr/>
          <p:nvPr/>
        </p:nvGrpSpPr>
        <p:grpSpPr>
          <a:xfrm>
            <a:off x="7465200" y="2531824"/>
            <a:ext cx="238531" cy="305320"/>
            <a:chOff x="5557605" y="3075847"/>
            <a:chExt cx="595312" cy="762000"/>
          </a:xfrm>
          <a:solidFill>
            <a:schemeClr val="bg1"/>
          </a:solidFill>
        </p:grpSpPr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F721C8E-4804-0735-F1CD-0B82EB70810D}"/>
                </a:ext>
              </a:extLst>
            </p:cNvPr>
            <p:cNvSpPr/>
            <p:nvPr/>
          </p:nvSpPr>
          <p:spPr>
            <a:xfrm>
              <a:off x="5557605" y="3361597"/>
              <a:ext cx="595312" cy="476250"/>
            </a:xfrm>
            <a:custGeom>
              <a:avLst/>
              <a:gdLst>
                <a:gd name="connsiteX0" fmla="*/ 595312 w 595312"/>
                <a:gd name="connsiteY0" fmla="*/ 201930 h 476250"/>
                <a:gd name="connsiteX1" fmla="*/ 457200 w 595312"/>
                <a:gd name="connsiteY1" fmla="*/ 57150 h 476250"/>
                <a:gd name="connsiteX2" fmla="*/ 457200 w 595312"/>
                <a:gd name="connsiteY2" fmla="*/ 0 h 476250"/>
                <a:gd name="connsiteX3" fmla="*/ 0 w 595312"/>
                <a:gd name="connsiteY3" fmla="*/ 0 h 476250"/>
                <a:gd name="connsiteX4" fmla="*/ 0 w 595312"/>
                <a:gd name="connsiteY4" fmla="*/ 438150 h 476250"/>
                <a:gd name="connsiteX5" fmla="*/ 38100 w 595312"/>
                <a:gd name="connsiteY5" fmla="*/ 476250 h 476250"/>
                <a:gd name="connsiteX6" fmla="*/ 419100 w 595312"/>
                <a:gd name="connsiteY6" fmla="*/ 476250 h 476250"/>
                <a:gd name="connsiteX7" fmla="*/ 457200 w 595312"/>
                <a:gd name="connsiteY7" fmla="*/ 438150 h 476250"/>
                <a:gd name="connsiteX8" fmla="*/ 457200 w 595312"/>
                <a:gd name="connsiteY8" fmla="*/ 347663 h 476250"/>
                <a:gd name="connsiteX9" fmla="*/ 595312 w 595312"/>
                <a:gd name="connsiteY9" fmla="*/ 201930 h 476250"/>
                <a:gd name="connsiteX10" fmla="*/ 458153 w 595312"/>
                <a:gd name="connsiteY10" fmla="*/ 290513 h 476250"/>
                <a:gd name="connsiteX11" fmla="*/ 458153 w 595312"/>
                <a:gd name="connsiteY11" fmla="*/ 114300 h 476250"/>
                <a:gd name="connsiteX12" fmla="*/ 539115 w 595312"/>
                <a:gd name="connsiteY12" fmla="*/ 201930 h 476250"/>
                <a:gd name="connsiteX13" fmla="*/ 458153 w 595312"/>
                <a:gd name="connsiteY13" fmla="*/ 290513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5312" h="476250">
                  <a:moveTo>
                    <a:pt x="595312" y="201930"/>
                  </a:moveTo>
                  <a:cubicBezTo>
                    <a:pt x="595312" y="123825"/>
                    <a:pt x="534353" y="60960"/>
                    <a:pt x="457200" y="57150"/>
                  </a:cubicBezTo>
                  <a:lnTo>
                    <a:pt x="457200" y="0"/>
                  </a:lnTo>
                  <a:lnTo>
                    <a:pt x="0" y="0"/>
                  </a:lnTo>
                  <a:lnTo>
                    <a:pt x="0" y="438150"/>
                  </a:lnTo>
                  <a:cubicBezTo>
                    <a:pt x="0" y="459105"/>
                    <a:pt x="17145" y="476250"/>
                    <a:pt x="38100" y="476250"/>
                  </a:cubicBezTo>
                  <a:lnTo>
                    <a:pt x="419100" y="476250"/>
                  </a:lnTo>
                  <a:cubicBezTo>
                    <a:pt x="440055" y="476250"/>
                    <a:pt x="457200" y="459105"/>
                    <a:pt x="457200" y="438150"/>
                  </a:cubicBezTo>
                  <a:lnTo>
                    <a:pt x="457200" y="347663"/>
                  </a:lnTo>
                  <a:cubicBezTo>
                    <a:pt x="534353" y="343853"/>
                    <a:pt x="595312" y="280035"/>
                    <a:pt x="595312" y="201930"/>
                  </a:cubicBezTo>
                  <a:close/>
                  <a:moveTo>
                    <a:pt x="458153" y="290513"/>
                  </a:moveTo>
                  <a:lnTo>
                    <a:pt x="458153" y="114300"/>
                  </a:lnTo>
                  <a:cubicBezTo>
                    <a:pt x="503872" y="118110"/>
                    <a:pt x="539115" y="156210"/>
                    <a:pt x="539115" y="201930"/>
                  </a:cubicBezTo>
                  <a:cubicBezTo>
                    <a:pt x="539115" y="247650"/>
                    <a:pt x="502920" y="286703"/>
                    <a:pt x="458153" y="290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0640646E-7FDC-D274-AADA-8B0269387F5E}"/>
                </a:ext>
              </a:extLst>
            </p:cNvPr>
            <p:cNvSpPr/>
            <p:nvPr/>
          </p:nvSpPr>
          <p:spPr>
            <a:xfrm>
              <a:off x="5749057" y="3075847"/>
              <a:ext cx="66675" cy="172402"/>
            </a:xfrm>
            <a:custGeom>
              <a:avLst/>
              <a:gdLst>
                <a:gd name="connsiteX0" fmla="*/ 20003 w 66675"/>
                <a:gd name="connsiteY0" fmla="*/ 100013 h 172402"/>
                <a:gd name="connsiteX1" fmla="*/ 28575 w 66675"/>
                <a:gd name="connsiteY1" fmla="*/ 120015 h 172402"/>
                <a:gd name="connsiteX2" fmla="*/ 20003 w 66675"/>
                <a:gd name="connsiteY2" fmla="*/ 140018 h 172402"/>
                <a:gd name="connsiteX3" fmla="*/ 20003 w 66675"/>
                <a:gd name="connsiteY3" fmla="*/ 166688 h 172402"/>
                <a:gd name="connsiteX4" fmla="*/ 33338 w 66675"/>
                <a:gd name="connsiteY4" fmla="*/ 172403 h 172402"/>
                <a:gd name="connsiteX5" fmla="*/ 46673 w 66675"/>
                <a:gd name="connsiteY5" fmla="*/ 166688 h 172402"/>
                <a:gd name="connsiteX6" fmla="*/ 66675 w 66675"/>
                <a:gd name="connsiteY6" fmla="*/ 119063 h 172402"/>
                <a:gd name="connsiteX7" fmla="*/ 46673 w 66675"/>
                <a:gd name="connsiteY7" fmla="*/ 72390 h 172402"/>
                <a:gd name="connsiteX8" fmla="*/ 46673 w 66675"/>
                <a:gd name="connsiteY8" fmla="*/ 72390 h 172402"/>
                <a:gd name="connsiteX9" fmla="*/ 46673 w 66675"/>
                <a:gd name="connsiteY9" fmla="*/ 32385 h 172402"/>
                <a:gd name="connsiteX10" fmla="*/ 46673 w 66675"/>
                <a:gd name="connsiteY10" fmla="*/ 5715 h 172402"/>
                <a:gd name="connsiteX11" fmla="*/ 20003 w 66675"/>
                <a:gd name="connsiteY11" fmla="*/ 5715 h 172402"/>
                <a:gd name="connsiteX12" fmla="*/ 20003 w 66675"/>
                <a:gd name="connsiteY12" fmla="*/ 100013 h 172402"/>
                <a:gd name="connsiteX13" fmla="*/ 20003 w 66675"/>
                <a:gd name="connsiteY13" fmla="*/ 100013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75" h="172402">
                  <a:moveTo>
                    <a:pt x="20003" y="100013"/>
                  </a:moveTo>
                  <a:cubicBezTo>
                    <a:pt x="25718" y="105728"/>
                    <a:pt x="28575" y="112395"/>
                    <a:pt x="28575" y="120015"/>
                  </a:cubicBezTo>
                  <a:cubicBezTo>
                    <a:pt x="28575" y="127635"/>
                    <a:pt x="25718" y="135255"/>
                    <a:pt x="20003" y="140018"/>
                  </a:cubicBezTo>
                  <a:cubicBezTo>
                    <a:pt x="12382" y="147638"/>
                    <a:pt x="12382" y="159068"/>
                    <a:pt x="20003" y="166688"/>
                  </a:cubicBezTo>
                  <a:cubicBezTo>
                    <a:pt x="23813" y="170498"/>
                    <a:pt x="28575" y="172403"/>
                    <a:pt x="33338" y="172403"/>
                  </a:cubicBezTo>
                  <a:cubicBezTo>
                    <a:pt x="38100" y="172403"/>
                    <a:pt x="42863" y="170498"/>
                    <a:pt x="46673" y="166688"/>
                  </a:cubicBezTo>
                  <a:cubicBezTo>
                    <a:pt x="59055" y="154305"/>
                    <a:pt x="66675" y="137160"/>
                    <a:pt x="66675" y="119063"/>
                  </a:cubicBezTo>
                  <a:cubicBezTo>
                    <a:pt x="66675" y="100965"/>
                    <a:pt x="60007" y="84772"/>
                    <a:pt x="46673" y="72390"/>
                  </a:cubicBezTo>
                  <a:cubicBezTo>
                    <a:pt x="46673" y="72390"/>
                    <a:pt x="46673" y="72390"/>
                    <a:pt x="46673" y="72390"/>
                  </a:cubicBezTo>
                  <a:cubicBezTo>
                    <a:pt x="35243" y="60960"/>
                    <a:pt x="35243" y="42862"/>
                    <a:pt x="46673" y="32385"/>
                  </a:cubicBezTo>
                  <a:cubicBezTo>
                    <a:pt x="54293" y="24765"/>
                    <a:pt x="54293" y="13335"/>
                    <a:pt x="46673" y="5715"/>
                  </a:cubicBezTo>
                  <a:cubicBezTo>
                    <a:pt x="39053" y="-1905"/>
                    <a:pt x="27623" y="-1905"/>
                    <a:pt x="20003" y="5715"/>
                  </a:cubicBezTo>
                  <a:cubicBezTo>
                    <a:pt x="-6668" y="31433"/>
                    <a:pt x="-6668" y="74295"/>
                    <a:pt x="20003" y="100013"/>
                  </a:cubicBezTo>
                  <a:cubicBezTo>
                    <a:pt x="20003" y="100013"/>
                    <a:pt x="20003" y="100013"/>
                    <a:pt x="20003" y="1000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6ECF5F8A-43DE-D011-1520-6FD50BBBD98B}"/>
                </a:ext>
              </a:extLst>
            </p:cNvPr>
            <p:cNvSpPr/>
            <p:nvPr/>
          </p:nvSpPr>
          <p:spPr>
            <a:xfrm>
              <a:off x="5852880" y="3131092"/>
              <a:ext cx="65960" cy="172402"/>
            </a:xfrm>
            <a:custGeom>
              <a:avLst/>
              <a:gdLst>
                <a:gd name="connsiteX0" fmla="*/ 20002 w 65960"/>
                <a:gd name="connsiteY0" fmla="*/ 100012 h 172402"/>
                <a:gd name="connsiteX1" fmla="*/ 20002 w 65960"/>
                <a:gd name="connsiteY1" fmla="*/ 140018 h 172402"/>
                <a:gd name="connsiteX2" fmla="*/ 20002 w 65960"/>
                <a:gd name="connsiteY2" fmla="*/ 166687 h 172402"/>
                <a:gd name="connsiteX3" fmla="*/ 33338 w 65960"/>
                <a:gd name="connsiteY3" fmla="*/ 172403 h 172402"/>
                <a:gd name="connsiteX4" fmla="*/ 46672 w 65960"/>
                <a:gd name="connsiteY4" fmla="*/ 166687 h 172402"/>
                <a:gd name="connsiteX5" fmla="*/ 46672 w 65960"/>
                <a:gd name="connsiteY5" fmla="*/ 72390 h 172402"/>
                <a:gd name="connsiteX6" fmla="*/ 46672 w 65960"/>
                <a:gd name="connsiteY6" fmla="*/ 72390 h 172402"/>
                <a:gd name="connsiteX7" fmla="*/ 38100 w 65960"/>
                <a:gd name="connsiteY7" fmla="*/ 52387 h 172402"/>
                <a:gd name="connsiteX8" fmla="*/ 46672 w 65960"/>
                <a:gd name="connsiteY8" fmla="*/ 32385 h 172402"/>
                <a:gd name="connsiteX9" fmla="*/ 46672 w 65960"/>
                <a:gd name="connsiteY9" fmla="*/ 5715 h 172402"/>
                <a:gd name="connsiteX10" fmla="*/ 20002 w 65960"/>
                <a:gd name="connsiteY10" fmla="*/ 5715 h 172402"/>
                <a:gd name="connsiteX11" fmla="*/ 0 w 65960"/>
                <a:gd name="connsiteY11" fmla="*/ 53340 h 172402"/>
                <a:gd name="connsiteX12" fmla="*/ 20002 w 65960"/>
                <a:gd name="connsiteY12" fmla="*/ 100012 h 172402"/>
                <a:gd name="connsiteX13" fmla="*/ 20002 w 65960"/>
                <a:gd name="connsiteY13" fmla="*/ 10001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960" h="172402">
                  <a:moveTo>
                    <a:pt x="20002" y="100012"/>
                  </a:moveTo>
                  <a:cubicBezTo>
                    <a:pt x="31432" y="111443"/>
                    <a:pt x="31432" y="129540"/>
                    <a:pt x="20002" y="140018"/>
                  </a:cubicBezTo>
                  <a:cubicBezTo>
                    <a:pt x="12382" y="147637"/>
                    <a:pt x="12382" y="159068"/>
                    <a:pt x="20002" y="166687"/>
                  </a:cubicBezTo>
                  <a:cubicBezTo>
                    <a:pt x="23813" y="170498"/>
                    <a:pt x="28575" y="172403"/>
                    <a:pt x="33338" y="172403"/>
                  </a:cubicBezTo>
                  <a:cubicBezTo>
                    <a:pt x="38100" y="172403"/>
                    <a:pt x="42863" y="170498"/>
                    <a:pt x="46672" y="166687"/>
                  </a:cubicBezTo>
                  <a:cubicBezTo>
                    <a:pt x="72390" y="140970"/>
                    <a:pt x="72390" y="98108"/>
                    <a:pt x="46672" y="72390"/>
                  </a:cubicBezTo>
                  <a:cubicBezTo>
                    <a:pt x="46672" y="72390"/>
                    <a:pt x="46672" y="72390"/>
                    <a:pt x="46672" y="72390"/>
                  </a:cubicBezTo>
                  <a:cubicBezTo>
                    <a:pt x="40957" y="66675"/>
                    <a:pt x="38100" y="60008"/>
                    <a:pt x="38100" y="52387"/>
                  </a:cubicBezTo>
                  <a:cubicBezTo>
                    <a:pt x="38100" y="44768"/>
                    <a:pt x="40957" y="37148"/>
                    <a:pt x="46672" y="32385"/>
                  </a:cubicBezTo>
                  <a:cubicBezTo>
                    <a:pt x="54293" y="24765"/>
                    <a:pt x="54293" y="13335"/>
                    <a:pt x="46672" y="5715"/>
                  </a:cubicBezTo>
                  <a:cubicBezTo>
                    <a:pt x="39052" y="-1905"/>
                    <a:pt x="27622" y="-1905"/>
                    <a:pt x="20002" y="5715"/>
                  </a:cubicBezTo>
                  <a:cubicBezTo>
                    <a:pt x="7620" y="18097"/>
                    <a:pt x="0" y="35243"/>
                    <a:pt x="0" y="53340"/>
                  </a:cubicBezTo>
                  <a:cubicBezTo>
                    <a:pt x="952" y="71437"/>
                    <a:pt x="7620" y="87630"/>
                    <a:pt x="20002" y="100012"/>
                  </a:cubicBezTo>
                  <a:cubicBezTo>
                    <a:pt x="20002" y="100012"/>
                    <a:pt x="20002" y="100012"/>
                    <a:pt x="20002" y="100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DF4467CE-3C71-8FB5-2C69-B9D020F33709}"/>
                </a:ext>
              </a:extLst>
            </p:cNvPr>
            <p:cNvSpPr/>
            <p:nvPr/>
          </p:nvSpPr>
          <p:spPr>
            <a:xfrm>
              <a:off x="5653808" y="3130139"/>
              <a:ext cx="66674" cy="173354"/>
            </a:xfrm>
            <a:custGeom>
              <a:avLst/>
              <a:gdLst>
                <a:gd name="connsiteX0" fmla="*/ 20002 w 66674"/>
                <a:gd name="connsiteY0" fmla="*/ 100965 h 173354"/>
                <a:gd name="connsiteX1" fmla="*/ 28575 w 66674"/>
                <a:gd name="connsiteY1" fmla="*/ 120967 h 173354"/>
                <a:gd name="connsiteX2" fmla="*/ 20002 w 66674"/>
                <a:gd name="connsiteY2" fmla="*/ 140970 h 173354"/>
                <a:gd name="connsiteX3" fmla="*/ 20002 w 66674"/>
                <a:gd name="connsiteY3" fmla="*/ 167640 h 173354"/>
                <a:gd name="connsiteX4" fmla="*/ 33337 w 66674"/>
                <a:gd name="connsiteY4" fmla="*/ 173355 h 173354"/>
                <a:gd name="connsiteX5" fmla="*/ 46673 w 66674"/>
                <a:gd name="connsiteY5" fmla="*/ 167640 h 173354"/>
                <a:gd name="connsiteX6" fmla="*/ 66675 w 66674"/>
                <a:gd name="connsiteY6" fmla="*/ 120015 h 173354"/>
                <a:gd name="connsiteX7" fmla="*/ 46673 w 66674"/>
                <a:gd name="connsiteY7" fmla="*/ 72390 h 173354"/>
                <a:gd name="connsiteX8" fmla="*/ 46673 w 66674"/>
                <a:gd name="connsiteY8" fmla="*/ 72390 h 173354"/>
                <a:gd name="connsiteX9" fmla="*/ 46673 w 66674"/>
                <a:gd name="connsiteY9" fmla="*/ 32385 h 173354"/>
                <a:gd name="connsiteX10" fmla="*/ 46673 w 66674"/>
                <a:gd name="connsiteY10" fmla="*/ 5715 h 173354"/>
                <a:gd name="connsiteX11" fmla="*/ 20002 w 66674"/>
                <a:gd name="connsiteY11" fmla="*/ 5715 h 173354"/>
                <a:gd name="connsiteX12" fmla="*/ 20002 w 66674"/>
                <a:gd name="connsiteY12" fmla="*/ 100965 h 173354"/>
                <a:gd name="connsiteX13" fmla="*/ 20002 w 66674"/>
                <a:gd name="connsiteY13" fmla="*/ 100965 h 17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74" h="173354">
                  <a:moveTo>
                    <a:pt x="20002" y="100965"/>
                  </a:moveTo>
                  <a:cubicBezTo>
                    <a:pt x="25717" y="106680"/>
                    <a:pt x="28575" y="113348"/>
                    <a:pt x="28575" y="120967"/>
                  </a:cubicBezTo>
                  <a:cubicBezTo>
                    <a:pt x="28575" y="128588"/>
                    <a:pt x="25717" y="136208"/>
                    <a:pt x="20002" y="140970"/>
                  </a:cubicBezTo>
                  <a:cubicBezTo>
                    <a:pt x="12383" y="148590"/>
                    <a:pt x="12383" y="160020"/>
                    <a:pt x="20002" y="167640"/>
                  </a:cubicBezTo>
                  <a:cubicBezTo>
                    <a:pt x="23812" y="171450"/>
                    <a:pt x="28575" y="173355"/>
                    <a:pt x="33337" y="173355"/>
                  </a:cubicBezTo>
                  <a:cubicBezTo>
                    <a:pt x="38100" y="173355"/>
                    <a:pt x="42862" y="171450"/>
                    <a:pt x="46673" y="167640"/>
                  </a:cubicBezTo>
                  <a:cubicBezTo>
                    <a:pt x="59055" y="155258"/>
                    <a:pt x="66675" y="138113"/>
                    <a:pt x="66675" y="120015"/>
                  </a:cubicBezTo>
                  <a:cubicBezTo>
                    <a:pt x="66675" y="101917"/>
                    <a:pt x="60007" y="85725"/>
                    <a:pt x="46673" y="72390"/>
                  </a:cubicBezTo>
                  <a:lnTo>
                    <a:pt x="46673" y="72390"/>
                  </a:lnTo>
                  <a:cubicBezTo>
                    <a:pt x="35243" y="60960"/>
                    <a:pt x="35243" y="42863"/>
                    <a:pt x="46673" y="32385"/>
                  </a:cubicBezTo>
                  <a:cubicBezTo>
                    <a:pt x="54293" y="24765"/>
                    <a:pt x="54293" y="13335"/>
                    <a:pt x="46673" y="5715"/>
                  </a:cubicBezTo>
                  <a:cubicBezTo>
                    <a:pt x="39052" y="-1905"/>
                    <a:pt x="27623" y="-1905"/>
                    <a:pt x="20002" y="5715"/>
                  </a:cubicBezTo>
                  <a:cubicBezTo>
                    <a:pt x="-6667" y="33338"/>
                    <a:pt x="-6667" y="75248"/>
                    <a:pt x="20002" y="100965"/>
                  </a:cubicBezTo>
                  <a:cubicBezTo>
                    <a:pt x="20002" y="100965"/>
                    <a:pt x="20002" y="100965"/>
                    <a:pt x="20002" y="100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7" name="文本框 78">
            <a:extLst>
              <a:ext uri="{FF2B5EF4-FFF2-40B4-BE49-F238E27FC236}">
                <a16:creationId xmlns:a16="http://schemas.microsoft.com/office/drawing/2014/main" id="{414BCD30-C658-867F-E962-FA35C0C1542B}"/>
              </a:ext>
            </a:extLst>
          </p:cNvPr>
          <p:cNvSpPr txBox="1">
            <a:spLocks/>
          </p:cNvSpPr>
          <p:nvPr/>
        </p:nvSpPr>
        <p:spPr bwMode="auto">
          <a:xfrm>
            <a:off x="3928177" y="1257472"/>
            <a:ext cx="1981572" cy="2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前端分析</a:t>
            </a: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CFF9512A-C4D7-497C-AACE-1C3E8A358E64}"/>
              </a:ext>
            </a:extLst>
          </p:cNvPr>
          <p:cNvSpPr/>
          <p:nvPr/>
        </p:nvSpPr>
        <p:spPr>
          <a:xfrm>
            <a:off x="362974" y="172685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8476F8E-DB99-4EAF-BE64-5BC9E98E9908}"/>
              </a:ext>
            </a:extLst>
          </p:cNvPr>
          <p:cNvSpPr txBox="1"/>
          <p:nvPr/>
        </p:nvSpPr>
        <p:spPr>
          <a:xfrm>
            <a:off x="1091715" y="260055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BD0FDB1-9241-43AC-9CDA-114CC352B164}"/>
              </a:ext>
            </a:extLst>
          </p:cNvPr>
          <p:cNvSpPr txBox="1"/>
          <p:nvPr/>
        </p:nvSpPr>
        <p:spPr>
          <a:xfrm>
            <a:off x="185736" y="336999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A1221D-8221-431B-8639-6D73576DDE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DEEEE"/>
              </a:clrFrom>
              <a:clrTo>
                <a:srgbClr val="ED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8817" y="979907"/>
            <a:ext cx="3053474" cy="3971490"/>
          </a:xfrm>
          <a:prstGeom prst="rect">
            <a:avLst/>
          </a:prstGeom>
        </p:spPr>
      </p:pic>
      <p:sp>
        <p:nvSpPr>
          <p:cNvPr id="90" name="文本框 78">
            <a:extLst>
              <a:ext uri="{FF2B5EF4-FFF2-40B4-BE49-F238E27FC236}">
                <a16:creationId xmlns:a16="http://schemas.microsoft.com/office/drawing/2014/main" id="{CCF14A18-F3B6-4D6D-88F2-349643A319CC}"/>
              </a:ext>
            </a:extLst>
          </p:cNvPr>
          <p:cNvSpPr txBox="1">
            <a:spLocks/>
          </p:cNvSpPr>
          <p:nvPr/>
        </p:nvSpPr>
        <p:spPr bwMode="auto">
          <a:xfrm>
            <a:off x="7001070" y="1854803"/>
            <a:ext cx="2010168" cy="20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IR</a:t>
            </a:r>
            <a:r>
              <a:rPr lang="zh-CN" altLang="en-US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类</a:t>
            </a:r>
          </a:p>
        </p:txBody>
      </p:sp>
      <p:sp>
        <p:nvSpPr>
          <p:cNvPr id="97" name="文本框 78">
            <a:extLst>
              <a:ext uri="{FF2B5EF4-FFF2-40B4-BE49-F238E27FC236}">
                <a16:creationId xmlns:a16="http://schemas.microsoft.com/office/drawing/2014/main" id="{E53D9796-DC96-4785-93E1-765F80780F84}"/>
              </a:ext>
            </a:extLst>
          </p:cNvPr>
          <p:cNvSpPr txBox="1">
            <a:spLocks/>
          </p:cNvSpPr>
          <p:nvPr/>
        </p:nvSpPr>
        <p:spPr bwMode="auto">
          <a:xfrm>
            <a:off x="6770428" y="3214145"/>
            <a:ext cx="2010168" cy="20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IR</a:t>
            </a:r>
            <a:r>
              <a:rPr lang="zh-CN" altLang="en-US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Builder</a:t>
            </a:r>
            <a:endParaRPr lang="zh-CN" altLang="en-US" sz="2000" b="1" dirty="0">
              <a:solidFill>
                <a:srgbClr val="424343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0" name="文本框 78">
            <a:extLst>
              <a:ext uri="{FF2B5EF4-FFF2-40B4-BE49-F238E27FC236}">
                <a16:creationId xmlns:a16="http://schemas.microsoft.com/office/drawing/2014/main" id="{932A5E15-90D5-4BFF-B6C7-BF8C3CAF4BD9}"/>
              </a:ext>
            </a:extLst>
          </p:cNvPr>
          <p:cNvSpPr txBox="1">
            <a:spLocks/>
          </p:cNvSpPr>
          <p:nvPr/>
        </p:nvSpPr>
        <p:spPr bwMode="auto">
          <a:xfrm>
            <a:off x="4904665" y="3203613"/>
            <a:ext cx="2010168" cy="20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优化</a:t>
            </a:r>
            <a:r>
              <a:rPr lang="en-US" altLang="zh-CN" sz="2000" b="1" dirty="0">
                <a:solidFill>
                  <a:srgbClr val="42434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Pass</a:t>
            </a:r>
            <a:endParaRPr lang="zh-CN" altLang="en-US" sz="2000" b="1" dirty="0">
              <a:solidFill>
                <a:srgbClr val="424343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F84F187-146D-4217-9F84-907923FDE31C}"/>
              </a:ext>
            </a:extLst>
          </p:cNvPr>
          <p:cNvSpPr txBox="1"/>
          <p:nvPr/>
        </p:nvSpPr>
        <p:spPr>
          <a:xfrm>
            <a:off x="3317459" y="4011910"/>
            <a:ext cx="259229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➡</a:t>
            </a:r>
            <a:r>
              <a:rPr lang="en-US" altLang="zh-CN" sz="2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SysYFCompiler</a:t>
            </a:r>
            <a:endParaRPr lang="en-US" altLang="zh-CN" sz="2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25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6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AF5347-BACF-4374-3565-C7ACEC8AAABB}"/>
              </a:ext>
            </a:extLst>
          </p:cNvPr>
          <p:cNvSpPr/>
          <p:nvPr/>
        </p:nvSpPr>
        <p:spPr>
          <a:xfrm>
            <a:off x="356750" y="170665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6D6571-A8B5-D5DC-1BAF-35F60D2BD66C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D6633D-3C1B-6352-7BD8-43C9AEE37B38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7E0B4CE-8D06-A879-014B-5655C8FB5093}"/>
              </a:ext>
            </a:extLst>
          </p:cNvPr>
          <p:cNvGrpSpPr/>
          <p:nvPr/>
        </p:nvGrpSpPr>
        <p:grpSpPr>
          <a:xfrm>
            <a:off x="4609852" y="1946798"/>
            <a:ext cx="336920" cy="336920"/>
            <a:chOff x="0" y="0"/>
            <a:chExt cx="767929" cy="767929"/>
          </a:xfrm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2EB49C1A-88AE-4FF6-86FA-111166BB78E4}"/>
                </a:ext>
              </a:extLst>
            </p:cNvPr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3AB8C46-F236-AF8F-F48F-2B60C794785B}"/>
                </a:ext>
              </a:extLst>
            </p:cNvPr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95D8EE0-6E50-BEB5-DA69-F658DDFB904A}"/>
              </a:ext>
            </a:extLst>
          </p:cNvPr>
          <p:cNvGrpSpPr/>
          <p:nvPr/>
        </p:nvGrpSpPr>
        <p:grpSpPr>
          <a:xfrm>
            <a:off x="4609852" y="2643758"/>
            <a:ext cx="336920" cy="336920"/>
            <a:chOff x="0" y="0"/>
            <a:chExt cx="767929" cy="767929"/>
          </a:xfrm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448D1C92-22C8-323A-D205-6E6FF58FF22F}"/>
                </a:ext>
              </a:extLst>
            </p:cNvPr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62824855-FC48-25E9-7900-7C81B15C19FC}"/>
                </a:ext>
              </a:extLst>
            </p:cNvPr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2301EC1-9CC6-5609-6439-05B38A5047BD}"/>
              </a:ext>
            </a:extLst>
          </p:cNvPr>
          <p:cNvGrpSpPr/>
          <p:nvPr/>
        </p:nvGrpSpPr>
        <p:grpSpPr>
          <a:xfrm>
            <a:off x="4609852" y="3386958"/>
            <a:ext cx="336920" cy="336920"/>
            <a:chOff x="0" y="0"/>
            <a:chExt cx="767929" cy="767929"/>
          </a:xfrm>
        </p:grpSpPr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70AF03C8-A7ED-B723-2AB6-C303D3C7F42E}"/>
                </a:ext>
              </a:extLst>
            </p:cNvPr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608F3F96-9FB7-6650-748F-64D2B2E060F1}"/>
                </a:ext>
              </a:extLst>
            </p:cNvPr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8F7ADDB-B062-4379-6854-74C2A3FAD740}"/>
              </a:ext>
            </a:extLst>
          </p:cNvPr>
          <p:cNvGrpSpPr/>
          <p:nvPr/>
        </p:nvGrpSpPr>
        <p:grpSpPr>
          <a:xfrm>
            <a:off x="5285639" y="2600727"/>
            <a:ext cx="2824101" cy="667805"/>
            <a:chOff x="541987" y="2004315"/>
            <a:chExt cx="3765468" cy="89040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91409B55-1237-7F3C-7E2F-9A7D6051F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87" y="2337323"/>
              <a:ext cx="376546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根据 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LLVM IR 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的特点，将中间代码信息保存在 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module 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中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81" name="文本框 78">
              <a:extLst>
                <a:ext uri="{FF2B5EF4-FFF2-40B4-BE49-F238E27FC236}">
                  <a16:creationId xmlns:a16="http://schemas.microsoft.com/office/drawing/2014/main" id="{4C4B7E1A-163E-19F0-8376-0E234CB16D4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42563" y="2004315"/>
              <a:ext cx="2642096" cy="27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42434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生成初始中间代码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DBF521C-AB03-4A2D-AF13-F567516AAF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411" y="896425"/>
            <a:ext cx="4320480" cy="4076410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74085FCA-01A1-48FE-8D24-CA91848C793F}"/>
              </a:ext>
            </a:extLst>
          </p:cNvPr>
          <p:cNvGrpSpPr/>
          <p:nvPr/>
        </p:nvGrpSpPr>
        <p:grpSpPr>
          <a:xfrm>
            <a:off x="5296479" y="1595744"/>
            <a:ext cx="2824101" cy="667805"/>
            <a:chOff x="541987" y="2004315"/>
            <a:chExt cx="3765468" cy="890407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6331D14-A56B-4997-9C46-EC7AC2856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87" y="2337323"/>
              <a:ext cx="376546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输入、输出文件名设置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是否打印抽象语法树？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是否生成中间代码？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66" name="文本框 78">
              <a:extLst>
                <a:ext uri="{FF2B5EF4-FFF2-40B4-BE49-F238E27FC236}">
                  <a16:creationId xmlns:a16="http://schemas.microsoft.com/office/drawing/2014/main" id="{D8F2B6CF-43CA-49A7-9734-0BCED5BE2D8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42563" y="2004315"/>
              <a:ext cx="2642096" cy="27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42434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解析运行指令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61641CF-0D08-41DB-B93F-0C9566E7DFA6}"/>
              </a:ext>
            </a:extLst>
          </p:cNvPr>
          <p:cNvGrpSpPr/>
          <p:nvPr/>
        </p:nvGrpSpPr>
        <p:grpSpPr>
          <a:xfrm>
            <a:off x="5296479" y="3309253"/>
            <a:ext cx="2824101" cy="684872"/>
            <a:chOff x="541987" y="1981560"/>
            <a:chExt cx="3765468" cy="91316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B25E4D6-7051-409C-B40F-ED4F5ED1D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87" y="2357470"/>
              <a:ext cx="3765468" cy="537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依次执行</a:t>
              </a:r>
              <a:r>
                <a:rPr lang="en-US" altLang="zh-CN" sz="800" dirty="0" err="1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pass_list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中的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pass</a:t>
              </a:r>
            </a:p>
          </p:txBody>
        </p:sp>
        <p:sp>
          <p:nvSpPr>
            <p:cNvPr id="72" name="文本框 78">
              <a:extLst>
                <a:ext uri="{FF2B5EF4-FFF2-40B4-BE49-F238E27FC236}">
                  <a16:creationId xmlns:a16="http://schemas.microsoft.com/office/drawing/2014/main" id="{48ED21C3-2823-4E41-8933-0597100BAF4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42563" y="1981560"/>
              <a:ext cx="2642096" cy="278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42434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优化器</a:t>
              </a:r>
              <a:r>
                <a:rPr lang="en-US" altLang="zh-CN" sz="1400" b="1" dirty="0" err="1">
                  <a:solidFill>
                    <a:srgbClr val="42434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PassMgr</a:t>
              </a:r>
              <a:endParaRPr lang="zh-CN" altLang="en-US" sz="1400" b="1" dirty="0">
                <a:solidFill>
                  <a:srgbClr val="424343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2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AF5347-BACF-4374-3565-C7ACEC8AAABB}"/>
              </a:ext>
            </a:extLst>
          </p:cNvPr>
          <p:cNvSpPr/>
          <p:nvPr/>
        </p:nvSpPr>
        <p:spPr>
          <a:xfrm>
            <a:off x="356750" y="170666"/>
            <a:ext cx="728741" cy="728741"/>
          </a:xfrm>
          <a:prstGeom prst="ellipse">
            <a:avLst/>
          </a:prstGeom>
          <a:solidFill>
            <a:srgbClr val="42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6D6571-A8B5-D5DC-1BAF-35F60D2BD66C}"/>
              </a:ext>
            </a:extLst>
          </p:cNvPr>
          <p:cNvSpPr txBox="1"/>
          <p:nvPr/>
        </p:nvSpPr>
        <p:spPr>
          <a:xfrm>
            <a:off x="1085491" y="267494"/>
            <a:ext cx="25922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D6633D-3C1B-6352-7BD8-43C9AEE37B38}"/>
              </a:ext>
            </a:extLst>
          </p:cNvPr>
          <p:cNvSpPr txBox="1"/>
          <p:nvPr/>
        </p:nvSpPr>
        <p:spPr>
          <a:xfrm>
            <a:off x="179512" y="334980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江西拙楷3.0" pitchFamily="2" charset="-122"/>
                <a:ea typeface="江西拙楷3.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江西拙楷3.0" pitchFamily="2" charset="-122"/>
              <a:ea typeface="江西拙楷3.0" pitchFamily="2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7E0B4CE-8D06-A879-014B-5655C8FB5093}"/>
              </a:ext>
            </a:extLst>
          </p:cNvPr>
          <p:cNvGrpSpPr/>
          <p:nvPr/>
        </p:nvGrpSpPr>
        <p:grpSpPr>
          <a:xfrm>
            <a:off x="4609852" y="1946798"/>
            <a:ext cx="336920" cy="336920"/>
            <a:chOff x="0" y="0"/>
            <a:chExt cx="767929" cy="767929"/>
          </a:xfrm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2EB49C1A-88AE-4FF6-86FA-111166BB78E4}"/>
                </a:ext>
              </a:extLst>
            </p:cNvPr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3AB8C46-F236-AF8F-F48F-2B60C794785B}"/>
                </a:ext>
              </a:extLst>
            </p:cNvPr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95D8EE0-6E50-BEB5-DA69-F658DDFB904A}"/>
              </a:ext>
            </a:extLst>
          </p:cNvPr>
          <p:cNvGrpSpPr/>
          <p:nvPr/>
        </p:nvGrpSpPr>
        <p:grpSpPr>
          <a:xfrm>
            <a:off x="4609852" y="2643758"/>
            <a:ext cx="336920" cy="336920"/>
            <a:chOff x="0" y="0"/>
            <a:chExt cx="767929" cy="767929"/>
          </a:xfrm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448D1C92-22C8-323A-D205-6E6FF58FF22F}"/>
                </a:ext>
              </a:extLst>
            </p:cNvPr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62824855-FC48-25E9-7900-7C81B15C19FC}"/>
                </a:ext>
              </a:extLst>
            </p:cNvPr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2301EC1-9CC6-5609-6439-05B38A5047BD}"/>
              </a:ext>
            </a:extLst>
          </p:cNvPr>
          <p:cNvGrpSpPr/>
          <p:nvPr/>
        </p:nvGrpSpPr>
        <p:grpSpPr>
          <a:xfrm>
            <a:off x="4609852" y="3386958"/>
            <a:ext cx="336920" cy="336920"/>
            <a:chOff x="0" y="0"/>
            <a:chExt cx="767929" cy="767929"/>
          </a:xfrm>
        </p:grpSpPr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70AF03C8-A7ED-B723-2AB6-C303D3C7F42E}"/>
                </a:ext>
              </a:extLst>
            </p:cNvPr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608F3F96-9FB7-6650-748F-64D2B2E060F1}"/>
                </a:ext>
              </a:extLst>
            </p:cNvPr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8F7ADDB-B062-4379-6854-74C2A3FAD740}"/>
              </a:ext>
            </a:extLst>
          </p:cNvPr>
          <p:cNvGrpSpPr/>
          <p:nvPr/>
        </p:nvGrpSpPr>
        <p:grpSpPr>
          <a:xfrm>
            <a:off x="5285639" y="2600727"/>
            <a:ext cx="2824101" cy="667805"/>
            <a:chOff x="541987" y="2004315"/>
            <a:chExt cx="3765468" cy="89040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91409B55-1237-7F3C-7E2F-9A7D6051F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87" y="2337323"/>
              <a:ext cx="376546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根据 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LLVM IR 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的特点，将中间代码信息保存在 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module 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中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81" name="文本框 78">
              <a:extLst>
                <a:ext uri="{FF2B5EF4-FFF2-40B4-BE49-F238E27FC236}">
                  <a16:creationId xmlns:a16="http://schemas.microsoft.com/office/drawing/2014/main" id="{4C4B7E1A-163E-19F0-8376-0E234CB16D4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42563" y="2004315"/>
              <a:ext cx="2642096" cy="27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42434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生成初始中间代码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4085FCA-01A1-48FE-8D24-CA91848C793F}"/>
              </a:ext>
            </a:extLst>
          </p:cNvPr>
          <p:cNvGrpSpPr/>
          <p:nvPr/>
        </p:nvGrpSpPr>
        <p:grpSpPr>
          <a:xfrm>
            <a:off x="5296479" y="1595744"/>
            <a:ext cx="2824101" cy="667805"/>
            <a:chOff x="541987" y="2004315"/>
            <a:chExt cx="3765468" cy="890407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6331D14-A56B-4997-9C46-EC7AC2856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87" y="2337323"/>
              <a:ext cx="376546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输入、输出文件名设置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是否打印抽象语法树？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是否生成中间代码？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66" name="文本框 78">
              <a:extLst>
                <a:ext uri="{FF2B5EF4-FFF2-40B4-BE49-F238E27FC236}">
                  <a16:creationId xmlns:a16="http://schemas.microsoft.com/office/drawing/2014/main" id="{D8F2B6CF-43CA-49A7-9734-0BCED5BE2D8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42563" y="2004315"/>
              <a:ext cx="2642096" cy="27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42434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解析运行指令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61641CF-0D08-41DB-B93F-0C9566E7DFA6}"/>
              </a:ext>
            </a:extLst>
          </p:cNvPr>
          <p:cNvGrpSpPr/>
          <p:nvPr/>
        </p:nvGrpSpPr>
        <p:grpSpPr>
          <a:xfrm>
            <a:off x="5296479" y="3309253"/>
            <a:ext cx="2824101" cy="684872"/>
            <a:chOff x="541987" y="1981560"/>
            <a:chExt cx="3765468" cy="91316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B25E4D6-7051-409C-B40F-ED4F5ED1D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87" y="2357470"/>
              <a:ext cx="3765468" cy="537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依次执行</a:t>
              </a:r>
              <a:r>
                <a:rPr lang="en-US" altLang="zh-CN" sz="800" dirty="0" err="1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pass_list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中的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pass</a:t>
              </a:r>
            </a:p>
          </p:txBody>
        </p:sp>
        <p:sp>
          <p:nvSpPr>
            <p:cNvPr id="72" name="文本框 78">
              <a:extLst>
                <a:ext uri="{FF2B5EF4-FFF2-40B4-BE49-F238E27FC236}">
                  <a16:creationId xmlns:a16="http://schemas.microsoft.com/office/drawing/2014/main" id="{48ED21C3-2823-4E41-8933-0597100BAF4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42563" y="1981560"/>
              <a:ext cx="2642096" cy="278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42434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优化器</a:t>
              </a:r>
              <a:r>
                <a:rPr lang="en-US" altLang="zh-CN" sz="1400" b="1" dirty="0" err="1">
                  <a:solidFill>
                    <a:srgbClr val="42434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PassMgr</a:t>
              </a:r>
              <a:endParaRPr lang="zh-CN" altLang="en-US" sz="1400" b="1" dirty="0">
                <a:solidFill>
                  <a:srgbClr val="424343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1428377-A41D-4550-8B60-E51DAD1E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933" y="824697"/>
            <a:ext cx="3558194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udk4p5k">
      <a:majorFont>
        <a:latin typeface="HarmonyOS Sans SC"/>
        <a:ea typeface="阿里巴巴普惠体 2.0 55 Regular"/>
        <a:cs typeface=""/>
      </a:majorFont>
      <a:minorFont>
        <a:latin typeface="HarmonyOS Sans SC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/>
          <a:srcRect/>
          <a:tile tx="0" ty="-635000" sx="100000" sy="100000" flip="none" algn="tl"/>
        </a:blipFill>
        <a:ln w="25400">
          <a:solidFill>
            <a:schemeClr val="bg1"/>
          </a:solidFill>
        </a:ln>
      </a:spPr>
      <a:bodyPr anchor="ctr"/>
      <a:lstStyle>
        <a:defPPr algn="ctr">
          <a:defRPr>
            <a:solidFill>
              <a:schemeClr val="lt1"/>
            </a:solidFill>
            <a:latin typeface="+mn-lt"/>
            <a:ea typeface="+mn-ea"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9340</TotalTime>
  <Words>970</Words>
  <Application>Microsoft Office PowerPoint</Application>
  <PresentationFormat>全屏显示(16:9)</PresentationFormat>
  <Paragraphs>370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HarmonyOS Sans SC</vt:lpstr>
      <vt:lpstr>阿里巴巴普惠体 2.0 55 Regular</vt:lpstr>
      <vt:lpstr>黑体</vt:lpstr>
      <vt:lpstr>华文中宋</vt:lpstr>
      <vt:lpstr>江西拙楷3.0</vt:lpstr>
      <vt:lpstr>微软雅黑</vt:lpstr>
      <vt:lpstr>Arial</vt:lpstr>
      <vt:lpstr>Calibri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灰色水彩极简风总结汇报商务ppt模板</dc:title>
  <dc:creator>sunny</dc:creator>
  <cp:keywords>51PPT模板网</cp:keywords>
  <dc:description>www.51pptmoban.com</dc:description>
  <cp:lastModifiedBy>ff f</cp:lastModifiedBy>
  <cp:revision>1054</cp:revision>
  <dcterms:created xsi:type="dcterms:W3CDTF">2015-04-24T01:01:13Z</dcterms:created>
  <dcterms:modified xsi:type="dcterms:W3CDTF">2024-01-22T03:04:55Z</dcterms:modified>
</cp:coreProperties>
</file>